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4"/>
  </p:notesMasterIdLst>
  <p:handoutMasterIdLst>
    <p:handoutMasterId r:id="rId25"/>
  </p:handoutMasterIdLst>
  <p:sldIdLst>
    <p:sldId id="256" r:id="rId2"/>
    <p:sldId id="264" r:id="rId3"/>
    <p:sldId id="307" r:id="rId4"/>
    <p:sldId id="308" r:id="rId5"/>
    <p:sldId id="309" r:id="rId6"/>
    <p:sldId id="303" r:id="rId7"/>
    <p:sldId id="299" r:id="rId8"/>
    <p:sldId id="297" r:id="rId9"/>
    <p:sldId id="317" r:id="rId10"/>
    <p:sldId id="312" r:id="rId11"/>
    <p:sldId id="313" r:id="rId12"/>
    <p:sldId id="322" r:id="rId13"/>
    <p:sldId id="318" r:id="rId14"/>
    <p:sldId id="319" r:id="rId15"/>
    <p:sldId id="314" r:id="rId16"/>
    <p:sldId id="315" r:id="rId17"/>
    <p:sldId id="316" r:id="rId18"/>
    <p:sldId id="321" r:id="rId19"/>
    <p:sldId id="320" r:id="rId20"/>
    <p:sldId id="276" r:id="rId21"/>
    <p:sldId id="305" r:id="rId22"/>
    <p:sldId id="323" r:id="rId2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279" autoAdjust="0"/>
  </p:normalViewPr>
  <p:slideViewPr>
    <p:cSldViewPr>
      <p:cViewPr>
        <p:scale>
          <a:sx n="87" d="100"/>
          <a:sy n="87" d="100"/>
        </p:scale>
        <p:origin x="-2304" y="-4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11D21B3E-20E5-42AF-B9EA-3EDC93308C65}" type="datetimeFigureOut">
              <a:rPr lang="en-GB" smtClean="0"/>
              <a:t>05/04/2019</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0E8F80A6-E956-4C9C-A416-480C5392F9DF}" type="slidenum">
              <a:rPr lang="en-GB" smtClean="0"/>
              <a:t>‹#›</a:t>
            </a:fld>
            <a:endParaRPr lang="en-GB"/>
          </a:p>
        </p:txBody>
      </p:sp>
    </p:spTree>
    <p:extLst>
      <p:ext uri="{BB962C8B-B14F-4D97-AF65-F5344CB8AC3E}">
        <p14:creationId xmlns:p14="http://schemas.microsoft.com/office/powerpoint/2010/main" val="1766797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C4B0CF6-A41E-43E4-9309-84F89D371465}" type="datetimeFigureOut">
              <a:rPr lang="en-GB" smtClean="0"/>
              <a:t>05/04/2019</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8EE7209-9B67-4E78-9AB6-B6414B934258}" type="slidenum">
              <a:rPr lang="en-GB" smtClean="0"/>
              <a:t>‹#›</a:t>
            </a:fld>
            <a:endParaRPr lang="en-GB"/>
          </a:p>
        </p:txBody>
      </p:sp>
    </p:spTree>
    <p:extLst>
      <p:ext uri="{BB962C8B-B14F-4D97-AF65-F5344CB8AC3E}">
        <p14:creationId xmlns:p14="http://schemas.microsoft.com/office/powerpoint/2010/main" val="254067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8EE7209-9B67-4E78-9AB6-B6414B934258}" type="slidenum">
              <a:rPr lang="en-GB" smtClean="0"/>
              <a:t>7</a:t>
            </a:fld>
            <a:endParaRPr lang="en-GB"/>
          </a:p>
        </p:txBody>
      </p:sp>
    </p:spTree>
    <p:extLst>
      <p:ext uri="{BB962C8B-B14F-4D97-AF65-F5344CB8AC3E}">
        <p14:creationId xmlns:p14="http://schemas.microsoft.com/office/powerpoint/2010/main" val="836419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B40F253-4D2C-4FD8-ABA1-137398B6A20F}" type="slidenum">
              <a:rPr lang="en-GB" smtClean="0"/>
              <a:t>8</a:t>
            </a:fld>
            <a:endParaRPr lang="en-GB"/>
          </a:p>
        </p:txBody>
      </p:sp>
    </p:spTree>
    <p:extLst>
      <p:ext uri="{BB962C8B-B14F-4D97-AF65-F5344CB8AC3E}">
        <p14:creationId xmlns:p14="http://schemas.microsoft.com/office/powerpoint/2010/main" val="135768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DAD8F81-1EC4-49AE-8F37-584F06867327}" type="datetimeFigureOut">
              <a:rPr lang="en-GB" smtClean="0"/>
              <a:t>05/04/2019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2238896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DAD8F81-1EC4-49AE-8F37-584F06867327}" type="datetimeFigureOut">
              <a:rPr lang="en-GB" smtClean="0"/>
              <a:t>05/04/2019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3519458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AD8F81-1EC4-49AE-8F37-584F06867327}" type="datetimeFigureOut">
              <a:rPr lang="en-GB" smtClean="0"/>
              <a:t>05/04/2019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334531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DAD8F81-1EC4-49AE-8F37-584F06867327}" type="datetimeFigureOut">
              <a:rPr lang="en-GB" smtClean="0"/>
              <a:t>05/04/2019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3037028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DAD8F81-1EC4-49AE-8F37-584F06867327}" type="datetimeFigureOut">
              <a:rPr lang="en-GB" smtClean="0"/>
              <a:t>05/04/2019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3814300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DAD8F81-1EC4-49AE-8F37-584F06867327}" type="datetimeFigureOut">
              <a:rPr lang="en-GB" smtClean="0"/>
              <a:t>05/04/2019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111065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AD8F81-1EC4-49AE-8F37-584F06867327}" type="datetimeFigureOut">
              <a:rPr lang="en-GB" smtClean="0"/>
              <a:t>05/04/2019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4221810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AD8F81-1EC4-49AE-8F37-584F06867327}" type="datetimeFigureOut">
              <a:rPr lang="en-GB" smtClean="0"/>
              <a:t>05/04/2019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3411731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AD8F81-1EC4-49AE-8F37-584F06867327}" type="datetimeFigureOut">
              <a:rPr lang="en-GB" smtClean="0"/>
              <a:t>05/04/2019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679961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DAD8F81-1EC4-49AE-8F37-584F06867327}" type="datetimeFigureOut">
              <a:rPr lang="en-GB" smtClean="0"/>
              <a:t>05/04/2019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1297428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DAD8F81-1EC4-49AE-8F37-584F06867327}" type="datetimeFigureOut">
              <a:rPr lang="en-GB" smtClean="0"/>
              <a:t>05/04/2019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620668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AD8F81-1EC4-49AE-8F37-584F06867327}" type="datetimeFigureOut">
              <a:rPr lang="en-GB" smtClean="0"/>
              <a:t>05/04/2019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FA1369-655A-49F3-AED3-352E44D36E1B}" type="slidenum">
              <a:rPr lang="en-GB" smtClean="0"/>
              <a:t>‹#›</a:t>
            </a:fld>
            <a:endParaRPr lang="en-GB"/>
          </a:p>
        </p:txBody>
      </p:sp>
    </p:spTree>
    <p:extLst>
      <p:ext uri="{BB962C8B-B14F-4D97-AF65-F5344CB8AC3E}">
        <p14:creationId xmlns:p14="http://schemas.microsoft.com/office/powerpoint/2010/main" val="3765805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www.slideshare.net/meaglesham1/supernatural-elements-in-macbeth-10359154"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mage result for macbeth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60" y="-14391"/>
            <a:ext cx="5526313" cy="10671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569" y="704048"/>
            <a:ext cx="5723312" cy="2185214"/>
          </a:xfrm>
          <a:prstGeom prst="rect">
            <a:avLst/>
          </a:prstGeom>
          <a:noFill/>
        </p:spPr>
        <p:txBody>
          <a:bodyPr wrap="square" rtlCol="0">
            <a:spAutoFit/>
          </a:bodyPr>
          <a:lstStyle/>
          <a:p>
            <a:pPr algn="ctr"/>
            <a:endParaRPr lang="en-GB" sz="2400" b="1" u="sng" dirty="0"/>
          </a:p>
          <a:p>
            <a:r>
              <a:rPr lang="en-GB" sz="2000" b="1" u="sng" dirty="0"/>
              <a:t>LEARNING OBJECTIVE:</a:t>
            </a:r>
          </a:p>
          <a:p>
            <a:r>
              <a:rPr lang="en-GB" sz="2000" dirty="0"/>
              <a:t> To understand </a:t>
            </a:r>
            <a:r>
              <a:rPr lang="en-GB" sz="2000" b="1" dirty="0">
                <a:solidFill>
                  <a:srgbClr val="7030A0"/>
                </a:solidFill>
              </a:rPr>
              <a:t>what to include </a:t>
            </a:r>
            <a:r>
              <a:rPr lang="en-GB" sz="2000" dirty="0"/>
              <a:t>and </a:t>
            </a:r>
            <a:r>
              <a:rPr lang="en-GB" sz="2000" b="1" dirty="0">
                <a:solidFill>
                  <a:srgbClr val="7030A0"/>
                </a:solidFill>
              </a:rPr>
              <a:t>how</a:t>
            </a:r>
            <a:r>
              <a:rPr lang="en-GB" sz="2000" dirty="0"/>
              <a:t> to respond to exam style questions.</a:t>
            </a:r>
          </a:p>
          <a:p>
            <a:endParaRPr lang="en-GB" sz="1600" dirty="0"/>
          </a:p>
          <a:p>
            <a:endParaRPr lang="en-GB" b="1" u="sng" dirty="0"/>
          </a:p>
          <a:p>
            <a:endParaRPr lang="en-GB" dirty="0"/>
          </a:p>
        </p:txBody>
      </p:sp>
      <p:sp>
        <p:nvSpPr>
          <p:cNvPr id="5" name="Rectangle 4"/>
          <p:cNvSpPr/>
          <p:nvPr/>
        </p:nvSpPr>
        <p:spPr>
          <a:xfrm>
            <a:off x="1475656" y="3396478"/>
            <a:ext cx="2664296" cy="369332"/>
          </a:xfrm>
          <a:prstGeom prst="rect">
            <a:avLst/>
          </a:prstGeom>
        </p:spPr>
        <p:txBody>
          <a:bodyPr wrap="square">
            <a:spAutoFit/>
          </a:bodyPr>
          <a:lstStyle/>
          <a:p>
            <a:pPr algn="ctr"/>
            <a:endParaRPr lang="en-GB" b="1" i="1" dirty="0"/>
          </a:p>
        </p:txBody>
      </p:sp>
      <p:sp>
        <p:nvSpPr>
          <p:cNvPr id="8" name="Rounded Rectangle 7"/>
          <p:cNvSpPr/>
          <p:nvPr/>
        </p:nvSpPr>
        <p:spPr>
          <a:xfrm>
            <a:off x="6012160" y="519240"/>
            <a:ext cx="3131840" cy="254972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6012160" y="628100"/>
            <a:ext cx="3154768" cy="2308324"/>
          </a:xfrm>
          <a:prstGeom prst="rect">
            <a:avLst/>
          </a:prstGeom>
        </p:spPr>
        <p:txBody>
          <a:bodyPr wrap="square">
            <a:spAutoFit/>
          </a:bodyPr>
          <a:lstStyle/>
          <a:p>
            <a:r>
              <a:rPr lang="en-GB" u="sng" dirty="0"/>
              <a:t>Keywords</a:t>
            </a:r>
            <a:r>
              <a:rPr lang="en-GB" dirty="0"/>
              <a:t>:</a:t>
            </a:r>
          </a:p>
          <a:p>
            <a:pPr marL="285750" indent="-285750">
              <a:buFont typeface="Wingdings" panose="05000000000000000000" pitchFamily="2" charset="2"/>
              <a:buChar char="Ø"/>
            </a:pPr>
            <a:r>
              <a:rPr lang="en-GB" dirty="0"/>
              <a:t>Language/dramatic techniques</a:t>
            </a:r>
          </a:p>
          <a:p>
            <a:pPr marL="285750" indent="-285750">
              <a:buFont typeface="Wingdings" panose="05000000000000000000" pitchFamily="2" charset="2"/>
              <a:buChar char="Ø"/>
            </a:pPr>
            <a:r>
              <a:rPr lang="en-GB" dirty="0"/>
              <a:t>Context/witchcraft and the  Supernatural</a:t>
            </a:r>
          </a:p>
          <a:p>
            <a:pPr marL="285750" indent="-285750">
              <a:buFont typeface="Wingdings" panose="05000000000000000000" pitchFamily="2" charset="2"/>
              <a:buChar char="Ø"/>
            </a:pPr>
            <a:r>
              <a:rPr lang="en-GB" dirty="0"/>
              <a:t>Themes</a:t>
            </a:r>
          </a:p>
          <a:p>
            <a:pPr marL="285750" indent="-285750">
              <a:buFont typeface="Wingdings" panose="05000000000000000000" pitchFamily="2" charset="2"/>
              <a:buChar char="Ø"/>
            </a:pPr>
            <a:r>
              <a:rPr lang="en-GB" dirty="0"/>
              <a:t>Shakespeare’s intent…</a:t>
            </a:r>
          </a:p>
          <a:p>
            <a:pPr marL="285750" indent="-285750">
              <a:buFont typeface="Wingdings" panose="05000000000000000000" pitchFamily="2" charset="2"/>
              <a:buChar char="Ø"/>
            </a:pPr>
            <a:r>
              <a:rPr lang="en-GB" dirty="0"/>
              <a:t>Effect on audience…</a:t>
            </a:r>
          </a:p>
        </p:txBody>
      </p:sp>
      <p:sp>
        <p:nvSpPr>
          <p:cNvPr id="9" name="Rectangle 8"/>
          <p:cNvSpPr/>
          <p:nvPr/>
        </p:nvSpPr>
        <p:spPr>
          <a:xfrm>
            <a:off x="-41569" y="2268395"/>
            <a:ext cx="4838787" cy="2585323"/>
          </a:xfrm>
          <a:prstGeom prst="rect">
            <a:avLst/>
          </a:prstGeom>
        </p:spPr>
        <p:txBody>
          <a:bodyPr wrap="square">
            <a:spAutoFit/>
          </a:bodyPr>
          <a:lstStyle/>
          <a:p>
            <a:pPr>
              <a:defRPr/>
            </a:pPr>
            <a:r>
              <a:rPr lang="en-GB" b="1" u="sng" dirty="0">
                <a:latin typeface="Arial" charset="0"/>
                <a:cs typeface="Arial" charset="0"/>
              </a:rPr>
              <a:t>LEARNING OUTCOMES:</a:t>
            </a:r>
          </a:p>
          <a:p>
            <a:pPr marL="285750" indent="-285750">
              <a:buFont typeface="Wingdings" panose="05000000000000000000" pitchFamily="2" charset="2"/>
              <a:buChar char="q"/>
              <a:defRPr/>
            </a:pPr>
            <a:r>
              <a:rPr lang="en-GB" dirty="0">
                <a:solidFill>
                  <a:srgbClr val="FF0000"/>
                </a:solidFill>
                <a:latin typeface="Arial" charset="0"/>
                <a:cs typeface="Arial" charset="0"/>
              </a:rPr>
              <a:t>Explain how the supernatural impacts the character. AO1</a:t>
            </a:r>
          </a:p>
          <a:p>
            <a:pPr marL="285750" indent="-285750">
              <a:buFont typeface="Wingdings" panose="05000000000000000000" pitchFamily="2" charset="2"/>
              <a:buChar char="q"/>
              <a:defRPr/>
            </a:pPr>
            <a:r>
              <a:rPr lang="en-GB" dirty="0">
                <a:solidFill>
                  <a:schemeClr val="accent6">
                    <a:lumMod val="75000"/>
                  </a:schemeClr>
                </a:solidFill>
                <a:latin typeface="Arial" charset="0"/>
                <a:cs typeface="Arial" charset="0"/>
              </a:rPr>
              <a:t>Select a range of quotations/language and dramatic devices to support their response.  AO2</a:t>
            </a:r>
          </a:p>
          <a:p>
            <a:pPr marL="285750" indent="-285750">
              <a:buFont typeface="Wingdings" panose="05000000000000000000" pitchFamily="2" charset="2"/>
              <a:buChar char="q"/>
              <a:defRPr/>
            </a:pPr>
            <a:r>
              <a:rPr lang="en-GB" dirty="0">
                <a:solidFill>
                  <a:srgbClr val="00B050"/>
                </a:solidFill>
                <a:latin typeface="Arial" charset="0"/>
                <a:cs typeface="Arial" charset="0"/>
              </a:rPr>
              <a:t>Use</a:t>
            </a:r>
            <a:r>
              <a:rPr lang="en-GB" dirty="0">
                <a:solidFill>
                  <a:schemeClr val="accent6">
                    <a:lumMod val="75000"/>
                  </a:schemeClr>
                </a:solidFill>
                <a:latin typeface="Arial" charset="0"/>
                <a:cs typeface="Arial" charset="0"/>
              </a:rPr>
              <a:t> </a:t>
            </a:r>
            <a:r>
              <a:rPr lang="en-GB" dirty="0">
                <a:solidFill>
                  <a:srgbClr val="00B050"/>
                </a:solidFill>
                <a:latin typeface="Arial" charset="0"/>
                <a:cs typeface="Arial" charset="0"/>
              </a:rPr>
              <a:t>contextual knowledge to analyse how the supernatural is used as a key theme in the play. AO3</a:t>
            </a:r>
          </a:p>
        </p:txBody>
      </p:sp>
      <p:sp>
        <p:nvSpPr>
          <p:cNvPr id="10" name="Rectangle 9"/>
          <p:cNvSpPr/>
          <p:nvPr/>
        </p:nvSpPr>
        <p:spPr>
          <a:xfrm>
            <a:off x="2489237" y="4725144"/>
            <a:ext cx="6677691" cy="2031325"/>
          </a:xfrm>
          <a:prstGeom prst="rect">
            <a:avLst/>
          </a:prstGeom>
        </p:spPr>
        <p:txBody>
          <a:bodyPr wrap="square">
            <a:spAutoFit/>
          </a:bodyPr>
          <a:lstStyle/>
          <a:p>
            <a:pPr marL="342900" lvl="0" indent="-342900">
              <a:spcAft>
                <a:spcPts val="0"/>
              </a:spcAft>
              <a:buFont typeface="+mj-lt"/>
              <a:buAutoNum type="arabicPeriod"/>
            </a:pPr>
            <a:r>
              <a:rPr lang="en-US" b="1" dirty="0">
                <a:latin typeface="Times New Roman" panose="02020603050405020304" pitchFamily="18" charset="0"/>
                <a:ea typeface="Times New Roman" panose="02020603050405020304" pitchFamily="18" charset="0"/>
              </a:rPr>
              <a:t>Starting with the extract, explain how far you think Shakespeare presents the character of Macbeth as being influenced by witchcraft and the supernatural.</a:t>
            </a:r>
            <a:endParaRPr lang="en-GB" dirty="0">
              <a:latin typeface="Times New Roman" panose="02020603050405020304" pitchFamily="18" charset="0"/>
              <a:ea typeface="Times New Roman" panose="02020603050405020304" pitchFamily="18" charset="0"/>
            </a:endParaRPr>
          </a:p>
          <a:p>
            <a:pPr indent="-152400">
              <a:spcAft>
                <a:spcPts val="0"/>
              </a:spcAft>
            </a:pPr>
            <a:r>
              <a:rPr lang="en-US" dirty="0">
                <a:latin typeface="Times New Roman" panose="02020603050405020304" pitchFamily="18" charset="0"/>
                <a:ea typeface="Times New Roman" panose="02020603050405020304" pitchFamily="18" charset="0"/>
              </a:rPr>
              <a:t>Write about:</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how Shakespeare presents Macbeth in this speech (15marks)</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how Shakespeare presents Macbeth’s link to witchcraft and the supernatural in the play as a whole (15 marks</a:t>
            </a:r>
            <a:r>
              <a:rPr lang="en-US" dirty="0" smtClean="0">
                <a:latin typeface="Times New Roman" panose="02020603050405020304" pitchFamily="18" charset="0"/>
                <a:ea typeface="Times New Roman" panose="02020603050405020304" pitchFamily="18" charset="0"/>
              </a:rPr>
              <a:t>) + 4 marks (AO4)</a:t>
            </a:r>
            <a:endParaRPr lang="en-GB" dirty="0">
              <a:latin typeface="Times New Roman" panose="02020603050405020304" pitchFamily="18" charset="0"/>
              <a:ea typeface="Times New Roman" panose="02020603050405020304" pitchFamily="18" charset="0"/>
            </a:endParaRPr>
          </a:p>
        </p:txBody>
      </p:sp>
      <p:sp>
        <p:nvSpPr>
          <p:cNvPr id="12" name="TextBox 11"/>
          <p:cNvSpPr txBox="1"/>
          <p:nvPr/>
        </p:nvSpPr>
        <p:spPr>
          <a:xfrm>
            <a:off x="5502953" y="3924578"/>
            <a:ext cx="3533543" cy="646331"/>
          </a:xfrm>
          <a:prstGeom prst="rect">
            <a:avLst/>
          </a:prstGeom>
          <a:noFill/>
        </p:spPr>
        <p:txBody>
          <a:bodyPr wrap="square" rtlCol="0">
            <a:spAutoFit/>
          </a:bodyPr>
          <a:lstStyle/>
          <a:p>
            <a:r>
              <a:rPr lang="en-GB" sz="3600" b="1" u="sng" dirty="0"/>
              <a:t>The Exam Task:</a:t>
            </a:r>
          </a:p>
        </p:txBody>
      </p:sp>
    </p:spTree>
    <p:extLst>
      <p:ext uri="{BB962C8B-B14F-4D97-AF65-F5344CB8AC3E}">
        <p14:creationId xmlns:p14="http://schemas.microsoft.com/office/powerpoint/2010/main" val="674182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856984" cy="6247864"/>
          </a:xfrm>
          <a:prstGeom prst="rect">
            <a:avLst/>
          </a:prstGeom>
          <a:noFill/>
        </p:spPr>
        <p:txBody>
          <a:bodyPr wrap="square" rtlCol="0">
            <a:spAutoFit/>
          </a:bodyPr>
          <a:lstStyle/>
          <a:p>
            <a:pPr algn="ctr"/>
            <a:r>
              <a:rPr lang="en-GB" sz="2000" u="sng" dirty="0"/>
              <a:t>GCSE English Literature - Paper 1: Shakespeare and the 19</a:t>
            </a:r>
            <a:r>
              <a:rPr lang="en-GB" sz="2000" u="sng" baseline="30000" dirty="0"/>
              <a:t>th</a:t>
            </a:r>
            <a:r>
              <a:rPr lang="en-GB" sz="2000" u="sng" dirty="0"/>
              <a:t> Century Novel</a:t>
            </a:r>
          </a:p>
          <a:p>
            <a:pPr algn="ctr"/>
            <a:r>
              <a:rPr lang="en-GB" sz="2000" u="sng" dirty="0"/>
              <a:t>Section A – Macbeth </a:t>
            </a:r>
          </a:p>
          <a:p>
            <a:endParaRPr lang="en-GB" sz="2000" dirty="0"/>
          </a:p>
          <a:p>
            <a:endParaRPr lang="en-GB" sz="2000" dirty="0"/>
          </a:p>
          <a:p>
            <a:r>
              <a:rPr lang="en-GB" sz="2000" b="1" dirty="0"/>
              <a:t>AO1</a:t>
            </a:r>
            <a:r>
              <a:rPr lang="en-GB" sz="2000" dirty="0"/>
              <a:t>: Clear explained response to task and ‘Macbeth’ text.</a:t>
            </a:r>
          </a:p>
          <a:p>
            <a:r>
              <a:rPr lang="en-GB" sz="2000" dirty="0"/>
              <a:t>          Effective use of references from the play to support explanation.</a:t>
            </a:r>
          </a:p>
          <a:p>
            <a:pPr algn="r"/>
            <a:r>
              <a:rPr lang="en-GB" sz="2000" b="1" dirty="0">
                <a:solidFill>
                  <a:srgbClr val="7030A0"/>
                </a:solidFill>
              </a:rPr>
              <a:t>Clear writing and well selected quotations</a:t>
            </a:r>
          </a:p>
          <a:p>
            <a:endParaRPr lang="en-GB" sz="2000" dirty="0"/>
          </a:p>
          <a:p>
            <a:r>
              <a:rPr lang="en-GB" sz="2000" b="1" dirty="0"/>
              <a:t>AO2</a:t>
            </a:r>
            <a:r>
              <a:rPr lang="en-GB" sz="2000" dirty="0"/>
              <a:t>: Clear explanation of Shakespeare’s methods/techniques.</a:t>
            </a:r>
          </a:p>
          <a:p>
            <a:r>
              <a:rPr lang="en-GB" sz="2000" dirty="0"/>
              <a:t> Understanding of effects of Shakespeare’s methods/techniques on the audience.</a:t>
            </a:r>
          </a:p>
          <a:p>
            <a:pPr algn="r"/>
            <a:r>
              <a:rPr lang="en-GB" sz="2000" b="1" dirty="0">
                <a:solidFill>
                  <a:srgbClr val="7030A0"/>
                </a:solidFill>
              </a:rPr>
              <a:t>Do you understand how dramatic irony/stage directions/Soliloquy/Asides are used?</a:t>
            </a:r>
          </a:p>
          <a:p>
            <a:endParaRPr lang="en-GB" sz="2000" dirty="0"/>
          </a:p>
          <a:p>
            <a:r>
              <a:rPr lang="en-GB" sz="2000" b="1" dirty="0"/>
              <a:t>AO3</a:t>
            </a:r>
            <a:r>
              <a:rPr lang="en-GB" sz="2000" dirty="0"/>
              <a:t>: Clear understanding of ideas/perspectives/contextual factors shown by               specific links between Jacobean era/Macbeth text and the task.</a:t>
            </a:r>
          </a:p>
          <a:p>
            <a:pPr algn="r"/>
            <a:r>
              <a:rPr lang="en-GB" sz="2000" b="1" dirty="0">
                <a:solidFill>
                  <a:srgbClr val="7030A0"/>
                </a:solidFill>
              </a:rPr>
              <a:t>Context of the play</a:t>
            </a:r>
            <a:r>
              <a:rPr lang="en-GB" sz="2000" b="1" dirty="0"/>
              <a:t>          </a:t>
            </a:r>
          </a:p>
          <a:p>
            <a:endParaRPr lang="en-GB" sz="2000" dirty="0"/>
          </a:p>
          <a:p>
            <a:r>
              <a:rPr lang="en-GB" sz="2000" b="1" dirty="0"/>
              <a:t>AO4</a:t>
            </a:r>
            <a:r>
              <a:rPr lang="en-GB" sz="2000" dirty="0"/>
              <a:t>: Learners spell and punctuate with consistent accuracy, and consistently use     </a:t>
            </a:r>
          </a:p>
          <a:p>
            <a:r>
              <a:rPr lang="en-GB" sz="2000" dirty="0"/>
              <a:t>vocabulary and sentence structures to achieve control of meaning.</a:t>
            </a:r>
          </a:p>
          <a:p>
            <a:pPr algn="r"/>
            <a:r>
              <a:rPr lang="en-GB" sz="2000" b="1" dirty="0" err="1">
                <a:solidFill>
                  <a:srgbClr val="7030A0"/>
                </a:solidFill>
              </a:rPr>
              <a:t>SPaG</a:t>
            </a:r>
            <a:endParaRPr lang="en-GB" sz="2000" b="1" dirty="0">
              <a:solidFill>
                <a:srgbClr val="7030A0"/>
              </a:solidFill>
            </a:endParaRPr>
          </a:p>
        </p:txBody>
      </p:sp>
    </p:spTree>
    <p:extLst>
      <p:ext uri="{BB962C8B-B14F-4D97-AF65-F5344CB8AC3E}">
        <p14:creationId xmlns:p14="http://schemas.microsoft.com/office/powerpoint/2010/main" val="120955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1000"/>
                                        <p:tgtEl>
                                          <p:spTgt spid="2">
                                            <p:txEl>
                                              <p:pRg st="6" end="6"/>
                                            </p:txEl>
                                          </p:spTgt>
                                        </p:tgtEl>
                                      </p:cBhvr>
                                    </p:animEffect>
                                    <p:anim calcmode="lin" valueType="num">
                                      <p:cBhvr>
                                        <p:cTn id="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10" end="10"/>
                                            </p:txEl>
                                          </p:spTgt>
                                        </p:tgtEl>
                                        <p:attrNameLst>
                                          <p:attrName>style.visibility</p:attrName>
                                        </p:attrNameLst>
                                      </p:cBhvr>
                                      <p:to>
                                        <p:strVal val="visible"/>
                                      </p:to>
                                    </p:set>
                                    <p:anim calcmode="lin" valueType="num">
                                      <p:cBhvr additive="base">
                                        <p:cTn id="14"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13" end="13"/>
                                            </p:txEl>
                                          </p:spTgt>
                                        </p:tgtEl>
                                        <p:attrNameLst>
                                          <p:attrName>style.visibility</p:attrName>
                                        </p:attrNameLst>
                                      </p:cBhvr>
                                      <p:to>
                                        <p:strVal val="visible"/>
                                      </p:to>
                                    </p:set>
                                    <p:anim calcmode="lin" valueType="num">
                                      <p:cBhvr additive="base">
                                        <p:cTn id="20"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17" end="17"/>
                                            </p:txEl>
                                          </p:spTgt>
                                        </p:tgtEl>
                                        <p:attrNameLst>
                                          <p:attrName>style.visibility</p:attrName>
                                        </p:attrNameLst>
                                      </p:cBhvr>
                                      <p:to>
                                        <p:strVal val="visible"/>
                                      </p:to>
                                    </p:set>
                                    <p:anim calcmode="lin" valueType="num">
                                      <p:cBhvr additive="base">
                                        <p:cTn id="26"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952" y="1829755"/>
            <a:ext cx="4482382" cy="2862322"/>
          </a:xfrm>
          <a:prstGeom prst="rect">
            <a:avLst/>
          </a:prstGeom>
          <a:ln w="6350">
            <a:solidFill>
              <a:schemeClr val="tx1"/>
            </a:solidFill>
          </a:ln>
        </p:spPr>
        <p:txBody>
          <a:bodyPr wrap="square">
            <a:spAutoFit/>
          </a:bodyPr>
          <a:lstStyle/>
          <a:p>
            <a:pPr marL="342900" lvl="0" indent="-342900">
              <a:spcAft>
                <a:spcPts val="0"/>
              </a:spcAft>
              <a:buFont typeface="+mj-lt"/>
              <a:buAutoNum type="arabicPeriod"/>
            </a:pPr>
            <a:r>
              <a:rPr lang="en-US" b="1" dirty="0">
                <a:latin typeface="Times New Roman" panose="02020603050405020304" pitchFamily="18" charset="0"/>
                <a:ea typeface="Times New Roman" panose="02020603050405020304" pitchFamily="18" charset="0"/>
              </a:rPr>
              <a:t>Starting with the extract, explain how far  Shakespeare presents the character of Macbeth as being influenced by witchcraft and the supernatural.</a:t>
            </a:r>
            <a:endParaRPr lang="en-GB" dirty="0">
              <a:latin typeface="Times New Roman" panose="02020603050405020304" pitchFamily="18" charset="0"/>
              <a:ea typeface="Times New Roman" panose="02020603050405020304" pitchFamily="18" charset="0"/>
            </a:endParaRPr>
          </a:p>
          <a:p>
            <a:pPr indent="-152400">
              <a:spcAft>
                <a:spcPts val="0"/>
              </a:spcAft>
            </a:pPr>
            <a:r>
              <a:rPr lang="en-US" dirty="0">
                <a:latin typeface="Times New Roman" panose="02020603050405020304" pitchFamily="18" charset="0"/>
                <a:ea typeface="Times New Roman" panose="02020603050405020304" pitchFamily="18" charset="0"/>
              </a:rPr>
              <a:t>Write about:</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how Shakespeare presents Macbeth in this speech (15marks)</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how Shakespeare presents Macbeth’s link to witchcraft and the supernatural in the play as a whole (15 marks)</a:t>
            </a:r>
            <a:endParaRPr lang="en-GB" dirty="0">
              <a:latin typeface="Times New Roman" panose="02020603050405020304" pitchFamily="18" charset="0"/>
              <a:ea typeface="Times New Roman" panose="02020603050405020304" pitchFamily="18" charset="0"/>
            </a:endParaRPr>
          </a:p>
        </p:txBody>
      </p:sp>
      <p:sp>
        <p:nvSpPr>
          <p:cNvPr id="3" name="Rectangle 2"/>
          <p:cNvSpPr/>
          <p:nvPr/>
        </p:nvSpPr>
        <p:spPr>
          <a:xfrm>
            <a:off x="13334" y="-13128"/>
            <a:ext cx="4572000" cy="923330"/>
          </a:xfrm>
          <a:prstGeom prst="rect">
            <a:avLst/>
          </a:prstGeom>
        </p:spPr>
        <p:txBody>
          <a:bodyPr>
            <a:spAutoFit/>
          </a:bodyPr>
          <a:lstStyle/>
          <a:p>
            <a:r>
              <a:rPr lang="en-GB" b="1" u="sng" dirty="0"/>
              <a:t>LEARNING OBJECTIVE:</a:t>
            </a:r>
          </a:p>
          <a:p>
            <a:r>
              <a:rPr lang="en-GB" dirty="0"/>
              <a:t> To understand </a:t>
            </a:r>
            <a:r>
              <a:rPr lang="en-GB" b="1" dirty="0">
                <a:solidFill>
                  <a:srgbClr val="7030A0"/>
                </a:solidFill>
              </a:rPr>
              <a:t>what to include </a:t>
            </a:r>
            <a:r>
              <a:rPr lang="en-GB" dirty="0"/>
              <a:t>and </a:t>
            </a:r>
            <a:r>
              <a:rPr lang="en-GB" b="1" dirty="0">
                <a:solidFill>
                  <a:srgbClr val="7030A0"/>
                </a:solidFill>
              </a:rPr>
              <a:t>how</a:t>
            </a:r>
            <a:r>
              <a:rPr lang="en-GB" dirty="0"/>
              <a:t> to respond to exam style questions.</a:t>
            </a:r>
          </a:p>
        </p:txBody>
      </p:sp>
      <p:sp>
        <p:nvSpPr>
          <p:cNvPr id="4" name="Rectangle 3"/>
          <p:cNvSpPr/>
          <p:nvPr/>
        </p:nvSpPr>
        <p:spPr>
          <a:xfrm>
            <a:off x="4283968" y="-13127"/>
            <a:ext cx="4860032" cy="1138773"/>
          </a:xfrm>
          <a:prstGeom prst="rect">
            <a:avLst/>
          </a:prstGeom>
        </p:spPr>
        <p:txBody>
          <a:bodyPr wrap="square">
            <a:spAutoFit/>
          </a:bodyPr>
          <a:lstStyle/>
          <a:p>
            <a:pPr>
              <a:defRPr/>
            </a:pPr>
            <a:r>
              <a:rPr lang="en-GB" b="1" u="sng" dirty="0">
                <a:latin typeface="Arial" charset="0"/>
                <a:cs typeface="Arial" charset="0"/>
              </a:rPr>
              <a:t>LEARNING OUTCOMES:</a:t>
            </a:r>
          </a:p>
          <a:p>
            <a:pPr marL="285750" indent="-285750">
              <a:buFont typeface="Wingdings" panose="05000000000000000000" pitchFamily="2" charset="2"/>
              <a:buChar char="q"/>
              <a:defRPr/>
            </a:pPr>
            <a:r>
              <a:rPr lang="en-GB" sz="1000" dirty="0">
                <a:solidFill>
                  <a:srgbClr val="FF0000"/>
                </a:solidFill>
                <a:latin typeface="Arial" charset="0"/>
                <a:cs typeface="Arial" charset="0"/>
              </a:rPr>
              <a:t>Explain how the supernatural impacts the character. AO1</a:t>
            </a:r>
          </a:p>
          <a:p>
            <a:pPr marL="285750" indent="-285750">
              <a:buFont typeface="Wingdings" panose="05000000000000000000" pitchFamily="2" charset="2"/>
              <a:buChar char="q"/>
              <a:defRPr/>
            </a:pPr>
            <a:r>
              <a:rPr lang="en-GB" sz="1000" dirty="0">
                <a:solidFill>
                  <a:schemeClr val="accent6">
                    <a:lumMod val="75000"/>
                  </a:schemeClr>
                </a:solidFill>
                <a:latin typeface="Arial" charset="0"/>
                <a:cs typeface="Arial" charset="0"/>
              </a:rPr>
              <a:t>Select a range of quotations/language and dramatic devices to support their response.  AO2</a:t>
            </a:r>
          </a:p>
          <a:p>
            <a:pPr marL="285750" indent="-285750">
              <a:buFont typeface="Wingdings" panose="05000000000000000000" pitchFamily="2" charset="2"/>
              <a:buChar char="q"/>
              <a:defRPr/>
            </a:pPr>
            <a:r>
              <a:rPr lang="en-GB" sz="1000" dirty="0">
                <a:solidFill>
                  <a:srgbClr val="00B050"/>
                </a:solidFill>
                <a:latin typeface="Arial" charset="0"/>
                <a:cs typeface="Arial" charset="0"/>
              </a:rPr>
              <a:t>Use</a:t>
            </a:r>
            <a:r>
              <a:rPr lang="en-GB" sz="1000" dirty="0">
                <a:solidFill>
                  <a:schemeClr val="accent6">
                    <a:lumMod val="75000"/>
                  </a:schemeClr>
                </a:solidFill>
                <a:latin typeface="Arial" charset="0"/>
                <a:cs typeface="Arial" charset="0"/>
              </a:rPr>
              <a:t> </a:t>
            </a:r>
            <a:r>
              <a:rPr lang="en-GB" sz="1000" dirty="0">
                <a:solidFill>
                  <a:srgbClr val="00B050"/>
                </a:solidFill>
                <a:latin typeface="Arial" charset="0"/>
                <a:cs typeface="Arial" charset="0"/>
              </a:rPr>
              <a:t>contextual knowledge to analyse how the supernatural is used as a key theme in the play. AO3</a:t>
            </a:r>
          </a:p>
        </p:txBody>
      </p:sp>
      <p:cxnSp>
        <p:nvCxnSpPr>
          <p:cNvPr id="6" name="Straight Arrow Connector 5"/>
          <p:cNvCxnSpPr/>
          <p:nvPr/>
        </p:nvCxnSpPr>
        <p:spPr>
          <a:xfrm>
            <a:off x="13334" y="1125646"/>
            <a:ext cx="9130666"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2952" y="1054058"/>
            <a:ext cx="6755694" cy="646331"/>
          </a:xfrm>
          <a:prstGeom prst="rect">
            <a:avLst/>
          </a:prstGeom>
          <a:noFill/>
        </p:spPr>
        <p:txBody>
          <a:bodyPr wrap="square" rtlCol="0">
            <a:spAutoFit/>
          </a:bodyPr>
          <a:lstStyle/>
          <a:p>
            <a:r>
              <a:rPr lang="en-GB" sz="3600" b="1" dirty="0">
                <a:solidFill>
                  <a:srgbClr val="FF0000"/>
                </a:solidFill>
              </a:rPr>
              <a:t>How do you approach this task?</a:t>
            </a:r>
          </a:p>
        </p:txBody>
      </p:sp>
      <p:sp>
        <p:nvSpPr>
          <p:cNvPr id="8" name="Rectangle 7"/>
          <p:cNvSpPr/>
          <p:nvPr/>
        </p:nvSpPr>
        <p:spPr>
          <a:xfrm>
            <a:off x="13334" y="2048975"/>
            <a:ext cx="4918706" cy="290025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4806418" y="1584139"/>
            <a:ext cx="4104456" cy="5355312"/>
          </a:xfrm>
          <a:prstGeom prst="rect">
            <a:avLst/>
          </a:prstGeom>
          <a:noFill/>
        </p:spPr>
        <p:txBody>
          <a:bodyPr wrap="square" rtlCol="0">
            <a:spAutoFit/>
          </a:bodyPr>
          <a:lstStyle/>
          <a:p>
            <a:pPr marL="342900" indent="-342900">
              <a:buFont typeface="+mj-lt"/>
              <a:buAutoNum type="arabicPeriod"/>
            </a:pPr>
            <a:r>
              <a:rPr lang="en-GB" dirty="0"/>
              <a:t>Underline the key focus of the task.</a:t>
            </a:r>
          </a:p>
          <a:p>
            <a:pPr marL="342900" indent="-342900">
              <a:buFont typeface="+mj-lt"/>
              <a:buAutoNum type="arabicPeriod"/>
            </a:pPr>
            <a:endParaRPr lang="en-GB" dirty="0"/>
          </a:p>
          <a:p>
            <a:pPr marL="342900" indent="-342900">
              <a:buFont typeface="+mj-lt"/>
              <a:buAutoNum type="arabicPeriod"/>
            </a:pPr>
            <a:r>
              <a:rPr lang="en-GB" dirty="0"/>
              <a:t>Read the extract and </a:t>
            </a:r>
            <a:r>
              <a:rPr lang="en-GB" u="sng" dirty="0"/>
              <a:t>underline</a:t>
            </a:r>
            <a:r>
              <a:rPr lang="en-GB" dirty="0"/>
              <a:t>/</a:t>
            </a:r>
            <a:r>
              <a:rPr lang="en-GB" dirty="0">
                <a:solidFill>
                  <a:srgbClr val="00B0F0"/>
                </a:solidFill>
              </a:rPr>
              <a:t>highlight </a:t>
            </a:r>
            <a:r>
              <a:rPr lang="en-GB" dirty="0"/>
              <a:t>all the key words and phrases that are linked to </a:t>
            </a:r>
            <a:r>
              <a:rPr lang="en-GB" b="1" dirty="0"/>
              <a:t>witchcraft</a:t>
            </a:r>
            <a:r>
              <a:rPr lang="en-GB" dirty="0"/>
              <a:t> and</a:t>
            </a:r>
            <a:r>
              <a:rPr lang="en-GB" b="1" dirty="0"/>
              <a:t> the supernatural</a:t>
            </a:r>
            <a:r>
              <a:rPr lang="en-GB" dirty="0"/>
              <a:t> </a:t>
            </a:r>
            <a:r>
              <a:rPr lang="en-GB" b="1" dirty="0">
                <a:solidFill>
                  <a:schemeClr val="accent6">
                    <a:lumMod val="75000"/>
                  </a:schemeClr>
                </a:solidFill>
              </a:rPr>
              <a:t>(these are your quotes</a:t>
            </a:r>
            <a:r>
              <a:rPr lang="en-GB" dirty="0"/>
              <a:t>).</a:t>
            </a:r>
          </a:p>
          <a:p>
            <a:pPr marL="342900" indent="-342900">
              <a:buFont typeface="+mj-lt"/>
              <a:buAutoNum type="arabicPeriod"/>
            </a:pPr>
            <a:endParaRPr lang="en-GB" dirty="0"/>
          </a:p>
          <a:p>
            <a:pPr marL="342900" indent="-342900">
              <a:buFont typeface="+mj-lt"/>
              <a:buAutoNum type="arabicPeriod"/>
            </a:pPr>
            <a:r>
              <a:rPr lang="en-GB" dirty="0"/>
              <a:t>Annotate each with the language or dramatic technique (</a:t>
            </a:r>
            <a:r>
              <a:rPr lang="en-GB" dirty="0">
                <a:solidFill>
                  <a:schemeClr val="accent6">
                    <a:lumMod val="75000"/>
                  </a:schemeClr>
                </a:solidFill>
              </a:rPr>
              <a:t>verb, adjective, pathetic fallacy, simile, symbolism etc</a:t>
            </a:r>
            <a:r>
              <a:rPr lang="en-GB" dirty="0"/>
              <a:t>.) </a:t>
            </a:r>
            <a:r>
              <a:rPr lang="en-GB" b="1" dirty="0">
                <a:solidFill>
                  <a:srgbClr val="00B050"/>
                </a:solidFill>
              </a:rPr>
              <a:t>Make brief notes on links to context.</a:t>
            </a:r>
          </a:p>
          <a:p>
            <a:pPr marL="342900" indent="-342900">
              <a:buFont typeface="+mj-lt"/>
              <a:buAutoNum type="arabicPeriod"/>
            </a:pPr>
            <a:endParaRPr lang="en-GB" b="1" dirty="0">
              <a:solidFill>
                <a:srgbClr val="00B050"/>
              </a:solidFill>
            </a:endParaRPr>
          </a:p>
          <a:p>
            <a:pPr marL="342900" indent="-342900">
              <a:buFont typeface="+mj-lt"/>
              <a:buAutoNum type="arabicPeriod"/>
            </a:pPr>
            <a:r>
              <a:rPr lang="en-GB" b="1" dirty="0">
                <a:solidFill>
                  <a:srgbClr val="FF0000"/>
                </a:solidFill>
              </a:rPr>
              <a:t>Start at the top of the extract</a:t>
            </a:r>
            <a:r>
              <a:rPr lang="en-GB" dirty="0"/>
              <a:t>, using the </a:t>
            </a:r>
            <a:r>
              <a:rPr lang="en-GB" b="1" u="sng" dirty="0"/>
              <a:t>full PQA structure </a:t>
            </a:r>
            <a:r>
              <a:rPr lang="en-GB" dirty="0"/>
              <a:t>to answer the first bullet point, embedding and analysing </a:t>
            </a:r>
            <a:r>
              <a:rPr lang="en-GB" b="1" dirty="0"/>
              <a:t>all the quotes you highlighted.</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952" y="4821443"/>
            <a:ext cx="2484966" cy="1639242"/>
          </a:xfrm>
          <a:prstGeom prst="rect">
            <a:avLst/>
          </a:prstGeom>
        </p:spPr>
      </p:pic>
      <p:sp>
        <p:nvSpPr>
          <p:cNvPr id="12" name="TextBox 11"/>
          <p:cNvSpPr txBox="1"/>
          <p:nvPr/>
        </p:nvSpPr>
        <p:spPr>
          <a:xfrm>
            <a:off x="277156" y="6410093"/>
            <a:ext cx="3881768" cy="369332"/>
          </a:xfrm>
          <a:prstGeom prst="rect">
            <a:avLst/>
          </a:prstGeom>
          <a:noFill/>
        </p:spPr>
        <p:txBody>
          <a:bodyPr wrap="none" rtlCol="0">
            <a:spAutoFit/>
          </a:bodyPr>
          <a:lstStyle/>
          <a:p>
            <a:r>
              <a:rPr lang="en-GB" b="1" dirty="0"/>
              <a:t>You’ve done this over and over before!</a:t>
            </a:r>
          </a:p>
        </p:txBody>
      </p:sp>
    </p:spTree>
    <p:extLst>
      <p:ext uri="{BB962C8B-B14F-4D97-AF65-F5344CB8AC3E}">
        <p14:creationId xmlns:p14="http://schemas.microsoft.com/office/powerpoint/2010/main" val="2565596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7664" y="1052736"/>
            <a:ext cx="6552728" cy="4708981"/>
          </a:xfrm>
          <a:prstGeom prst="rect">
            <a:avLst/>
          </a:prstGeom>
        </p:spPr>
        <p:txBody>
          <a:bodyPr wrap="square">
            <a:spAutoFit/>
          </a:bodyPr>
          <a:lstStyle/>
          <a:p>
            <a:pPr indent="457200">
              <a:spcAft>
                <a:spcPts val="0"/>
              </a:spcAft>
            </a:pPr>
            <a:r>
              <a:rPr lang="en-US" sz="2000" dirty="0">
                <a:latin typeface="Times New Roman" panose="02020603050405020304" pitchFamily="18" charset="0"/>
                <a:ea typeface="Times New Roman" panose="02020603050405020304" pitchFamily="18" charset="0"/>
              </a:rPr>
              <a:t>Is this a dagger which I see before me,</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The handle toward my hand? Come, let me clutch thee.</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I have thee not, and yet I see thee still.</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Art thou not, fatal vision, sensible</a:t>
            </a:r>
            <a:endParaRPr lang="en-GB" sz="2000" dirty="0">
              <a:latin typeface="Times New Roman" panose="02020603050405020304" pitchFamily="18" charset="0"/>
              <a:ea typeface="Times New Roman" panose="02020603050405020304" pitchFamily="18" charset="0"/>
            </a:endParaRPr>
          </a:p>
          <a:p>
            <a:pPr>
              <a:spcAft>
                <a:spcPts val="0"/>
              </a:spcAft>
            </a:pPr>
            <a:r>
              <a:rPr lang="en-US" sz="2000" dirty="0">
                <a:latin typeface="Times New Roman" panose="02020603050405020304" pitchFamily="18" charset="0"/>
                <a:ea typeface="Times New Roman" panose="02020603050405020304" pitchFamily="18" charset="0"/>
              </a:rPr>
              <a:t>5  	To feeling as to sight? or art thou but</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A dagger of the mind, a false creation,</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Proceeding from the heat-oppressed brain?</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I see thee yet, in form as palpable</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As this which now I draw.</a:t>
            </a:r>
            <a:endParaRPr lang="en-GB" sz="2000" dirty="0">
              <a:latin typeface="Times New Roman" panose="02020603050405020304" pitchFamily="18" charset="0"/>
              <a:ea typeface="Times New Roman" panose="02020603050405020304" pitchFamily="18" charset="0"/>
            </a:endParaRPr>
          </a:p>
          <a:p>
            <a:pPr>
              <a:spcAft>
                <a:spcPts val="0"/>
              </a:spcAft>
            </a:pPr>
            <a:r>
              <a:rPr lang="en-US" sz="2000" dirty="0">
                <a:latin typeface="Times New Roman" panose="02020603050405020304" pitchFamily="18" charset="0"/>
                <a:ea typeface="Times New Roman" panose="02020603050405020304" pitchFamily="18" charset="0"/>
              </a:rPr>
              <a:t>10	Thou </a:t>
            </a:r>
            <a:r>
              <a:rPr lang="en-US" sz="2000" dirty="0" err="1">
                <a:latin typeface="Times New Roman" panose="02020603050405020304" pitchFamily="18" charset="0"/>
                <a:ea typeface="Times New Roman" panose="02020603050405020304" pitchFamily="18" charset="0"/>
              </a:rPr>
              <a:t>marshall'st</a:t>
            </a:r>
            <a:r>
              <a:rPr lang="en-US" sz="2000" dirty="0">
                <a:latin typeface="Times New Roman" panose="02020603050405020304" pitchFamily="18" charset="0"/>
                <a:ea typeface="Times New Roman" panose="02020603050405020304" pitchFamily="18" charset="0"/>
              </a:rPr>
              <a:t> me the way that I was going;</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And such an instrument I was to use.</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Mine eyes are made the fools o' the other senses,</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Or else worth all the rest; I see thee still,</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And on thy blade and dudgeon gouts of blood,</a:t>
            </a:r>
            <a:endParaRPr lang="en-GB" sz="2000" dirty="0">
              <a:latin typeface="Times New Roman" panose="02020603050405020304" pitchFamily="18" charset="0"/>
              <a:ea typeface="Times New Roman" panose="02020603050405020304" pitchFamily="18" charset="0"/>
            </a:endParaRPr>
          </a:p>
          <a:p>
            <a:pPr>
              <a:spcAft>
                <a:spcPts val="0"/>
              </a:spcAft>
            </a:pPr>
            <a:r>
              <a:rPr lang="en-US" sz="2000" dirty="0">
                <a:latin typeface="Times New Roman" panose="02020603050405020304" pitchFamily="18" charset="0"/>
                <a:ea typeface="Times New Roman" panose="02020603050405020304" pitchFamily="18" charset="0"/>
              </a:rPr>
              <a:t>15	Which was not so before. There's no such thing:</a:t>
            </a:r>
            <a:endParaRPr lang="en-GB"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85213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620688"/>
            <a:ext cx="6192688" cy="5909310"/>
          </a:xfrm>
          <a:prstGeom prst="rect">
            <a:avLst/>
          </a:prstGeom>
        </p:spPr>
        <p:txBody>
          <a:bodyPr wrap="square">
            <a:spAutoFit/>
          </a:bodyPr>
          <a:lstStyle/>
          <a:p>
            <a:pPr indent="457200">
              <a:spcAft>
                <a:spcPts val="0"/>
              </a:spcAft>
            </a:pPr>
            <a:r>
              <a:rPr lang="en-US" sz="2000" dirty="0">
                <a:latin typeface="Times New Roman" panose="02020603050405020304" pitchFamily="18" charset="0"/>
                <a:ea typeface="Times New Roman" panose="02020603050405020304" pitchFamily="18" charset="0"/>
              </a:rPr>
              <a:t>It is the bloody business which informs</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Thus to mine eyes. Now o'er the one </a:t>
            </a:r>
            <a:r>
              <a:rPr lang="en-US" sz="2000" dirty="0" err="1">
                <a:latin typeface="Times New Roman" panose="02020603050405020304" pitchFamily="18" charset="0"/>
                <a:ea typeface="Times New Roman" panose="02020603050405020304" pitchFamily="18" charset="0"/>
              </a:rPr>
              <a:t>halfworld</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Nature seems dead, and wicked dreams abuse</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The </a:t>
            </a:r>
            <a:r>
              <a:rPr lang="en-US" sz="2000" dirty="0" err="1">
                <a:latin typeface="Times New Roman" panose="02020603050405020304" pitchFamily="18" charset="0"/>
                <a:ea typeface="Times New Roman" panose="02020603050405020304" pitchFamily="18" charset="0"/>
              </a:rPr>
              <a:t>curtain'd</a:t>
            </a:r>
            <a:r>
              <a:rPr lang="en-US" sz="2000" dirty="0">
                <a:latin typeface="Times New Roman" panose="02020603050405020304" pitchFamily="18" charset="0"/>
                <a:ea typeface="Times New Roman" panose="02020603050405020304" pitchFamily="18" charset="0"/>
              </a:rPr>
              <a:t> sleep; witchcraft celebrates</a:t>
            </a:r>
            <a:endParaRPr lang="en-GB" sz="2000" dirty="0">
              <a:latin typeface="Times New Roman" panose="02020603050405020304" pitchFamily="18" charset="0"/>
              <a:ea typeface="Times New Roman" panose="02020603050405020304" pitchFamily="18" charset="0"/>
            </a:endParaRPr>
          </a:p>
          <a:p>
            <a:pPr>
              <a:spcAft>
                <a:spcPts val="0"/>
              </a:spcAft>
            </a:pPr>
            <a:r>
              <a:rPr lang="en-US" sz="2000" dirty="0">
                <a:latin typeface="Times New Roman" panose="02020603050405020304" pitchFamily="18" charset="0"/>
                <a:ea typeface="Times New Roman" panose="02020603050405020304" pitchFamily="18" charset="0"/>
              </a:rPr>
              <a:t>20	Pale Hecate's offerings, and </a:t>
            </a:r>
            <a:r>
              <a:rPr lang="en-US" sz="2000" dirty="0" err="1">
                <a:latin typeface="Times New Roman" panose="02020603050405020304" pitchFamily="18" charset="0"/>
                <a:ea typeface="Times New Roman" panose="02020603050405020304" pitchFamily="18" charset="0"/>
              </a:rPr>
              <a:t>wither'd</a:t>
            </a:r>
            <a:r>
              <a:rPr lang="en-US" sz="2000" dirty="0">
                <a:latin typeface="Times New Roman" panose="02020603050405020304" pitchFamily="18" charset="0"/>
                <a:ea typeface="Times New Roman" panose="02020603050405020304" pitchFamily="18" charset="0"/>
              </a:rPr>
              <a:t> murder,</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err="1">
                <a:latin typeface="Times New Roman" panose="02020603050405020304" pitchFamily="18" charset="0"/>
                <a:ea typeface="Times New Roman" panose="02020603050405020304" pitchFamily="18" charset="0"/>
              </a:rPr>
              <a:t>Alarum'd</a:t>
            </a:r>
            <a:r>
              <a:rPr lang="en-US" sz="2000" dirty="0">
                <a:latin typeface="Times New Roman" panose="02020603050405020304" pitchFamily="18" charset="0"/>
                <a:ea typeface="Times New Roman" panose="02020603050405020304" pitchFamily="18" charset="0"/>
              </a:rPr>
              <a:t> by his sentinel, the wolf,</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Whose howl's his watch, thus with his stealthy pace.</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With Tarquin's ravishing strides, towards his design</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Moves like a ghost. Thou sure and firm-set earth,</a:t>
            </a:r>
            <a:endParaRPr lang="en-GB" sz="2000" dirty="0">
              <a:latin typeface="Times New Roman" panose="02020603050405020304" pitchFamily="18" charset="0"/>
              <a:ea typeface="Times New Roman" panose="02020603050405020304" pitchFamily="18" charset="0"/>
            </a:endParaRPr>
          </a:p>
          <a:p>
            <a:pPr>
              <a:spcAft>
                <a:spcPts val="0"/>
              </a:spcAft>
            </a:pPr>
            <a:r>
              <a:rPr lang="en-US" sz="2000" dirty="0">
                <a:latin typeface="Times New Roman" panose="02020603050405020304" pitchFamily="18" charset="0"/>
                <a:ea typeface="Times New Roman" panose="02020603050405020304" pitchFamily="18" charset="0"/>
              </a:rPr>
              <a:t>25	Hear not my steps, which way they walk, for fear</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Thy very stones prate of my </a:t>
            </a:r>
            <a:r>
              <a:rPr lang="en-US" sz="2000" dirty="0" err="1">
                <a:latin typeface="Times New Roman" panose="02020603050405020304" pitchFamily="18" charset="0"/>
                <a:ea typeface="Times New Roman" panose="02020603050405020304" pitchFamily="18" charset="0"/>
              </a:rPr>
              <a:t>whereabout</a:t>
            </a:r>
            <a:r>
              <a:rPr lang="en-US" sz="2000" dirty="0">
                <a:latin typeface="Times New Roman" panose="02020603050405020304" pitchFamily="18" charset="0"/>
                <a:ea typeface="Times New Roman" panose="02020603050405020304" pitchFamily="18" charset="0"/>
              </a:rPr>
              <a:t>,</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And take the present horror from the time,</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Which now suits with it. Whiles I threat, he lives:</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Words to the heat of deeds too cold breath gives.</a:t>
            </a:r>
            <a:endParaRPr lang="en-GB" sz="2000" dirty="0">
              <a:latin typeface="Times New Roman" panose="02020603050405020304" pitchFamily="18" charset="0"/>
              <a:ea typeface="Times New Roman" panose="02020603050405020304" pitchFamily="18" charset="0"/>
            </a:endParaRPr>
          </a:p>
          <a:p>
            <a:pPr indent="-152400">
              <a:spcAft>
                <a:spcPts val="0"/>
              </a:spcAft>
            </a:pPr>
            <a:r>
              <a:rPr lang="en-US" sz="2000" i="1" dirty="0">
                <a:latin typeface="Times New Roman" panose="02020603050405020304" pitchFamily="18" charset="0"/>
                <a:ea typeface="Times New Roman" panose="02020603050405020304" pitchFamily="18" charset="0"/>
              </a:rPr>
              <a:t>                                    [a bell rings]</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I go, and it is done; the bell invites me.</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Hear it not, Duncan; for it is a knell</a:t>
            </a:r>
            <a:endParaRPr lang="en-GB" sz="2000" dirty="0">
              <a:latin typeface="Times New Roman" panose="02020603050405020304" pitchFamily="18" charset="0"/>
              <a:ea typeface="Times New Roman" panose="02020603050405020304" pitchFamily="18" charset="0"/>
            </a:endParaRPr>
          </a:p>
          <a:p>
            <a:pPr indent="457200">
              <a:spcAft>
                <a:spcPts val="0"/>
              </a:spcAft>
            </a:pPr>
            <a:r>
              <a:rPr lang="en-US" sz="2000" dirty="0">
                <a:latin typeface="Times New Roman" panose="02020603050405020304" pitchFamily="18" charset="0"/>
                <a:ea typeface="Times New Roman" panose="02020603050405020304" pitchFamily="18" charset="0"/>
              </a:rPr>
              <a:t>That summons thee to heaven or to hell.</a:t>
            </a:r>
            <a:endParaRPr lang="en-GB" sz="2000" dirty="0">
              <a:latin typeface="Times New Roman" panose="02020603050405020304" pitchFamily="18" charset="0"/>
              <a:ea typeface="Times New Roman" panose="02020603050405020304" pitchFamily="18" charset="0"/>
            </a:endParaRPr>
          </a:p>
          <a:p>
            <a:pPr>
              <a:spcAft>
                <a:spcPts val="0"/>
              </a:spcAft>
            </a:pPr>
            <a:r>
              <a:rPr lang="en-US" dirty="0">
                <a:latin typeface="Times New Roman" panose="02020603050405020304" pitchFamily="18" charset="0"/>
                <a:ea typeface="Times New Roman" panose="02020603050405020304" pitchFamily="18" charset="0"/>
              </a:rPr>
              <a:t> </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09620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750496" cy="6771084"/>
          </a:xfrm>
          <a:prstGeom prst="rect">
            <a:avLst/>
          </a:prstGeom>
        </p:spPr>
        <p:txBody>
          <a:bodyPr wrap="square">
            <a:spAutoFit/>
          </a:bodyPr>
          <a:lstStyle/>
          <a:p>
            <a:r>
              <a:rPr lang="en-GB" sz="1400" u="sng" dirty="0">
                <a:solidFill>
                  <a:srgbClr val="424242"/>
                </a:solidFill>
                <a:latin typeface="LFT-Etica-Web"/>
              </a:rPr>
              <a:t>Act 2 Scene 1 – Dagger hallucination</a:t>
            </a:r>
          </a:p>
          <a:p>
            <a:endParaRPr lang="en-GB" sz="1400" dirty="0">
              <a:solidFill>
                <a:srgbClr val="424242"/>
              </a:solidFill>
              <a:latin typeface="LFT-Etica-Web"/>
            </a:endParaRPr>
          </a:p>
          <a:p>
            <a:r>
              <a:rPr lang="en-GB" sz="1400" u="sng" dirty="0">
                <a:solidFill>
                  <a:srgbClr val="00B050"/>
                </a:solidFill>
                <a:latin typeface="LFT-Etica-Web"/>
              </a:rPr>
              <a:t>Is this a dagger which I see before me,</a:t>
            </a:r>
          </a:p>
          <a:p>
            <a:r>
              <a:rPr lang="en-GB" sz="1400" u="sng" dirty="0">
                <a:solidFill>
                  <a:srgbClr val="00B050"/>
                </a:solidFill>
                <a:latin typeface="LFT-Etica-Web"/>
              </a:rPr>
              <a:t>The handle toward my hand? </a:t>
            </a:r>
            <a:r>
              <a:rPr lang="en-GB" sz="1400" dirty="0">
                <a:solidFill>
                  <a:srgbClr val="00B050"/>
                </a:solidFill>
                <a:latin typeface="LFT-Etica-Web"/>
              </a:rPr>
              <a:t>Come, let me clutch thee.</a:t>
            </a:r>
          </a:p>
          <a:p>
            <a:r>
              <a:rPr lang="en-GB" sz="1400" dirty="0">
                <a:solidFill>
                  <a:srgbClr val="00B050"/>
                </a:solidFill>
                <a:latin typeface="LFT-Etica-Web"/>
              </a:rPr>
              <a:t>I have thee not, and yet I see thee still.</a:t>
            </a:r>
          </a:p>
          <a:p>
            <a:r>
              <a:rPr lang="en-GB" sz="1400" dirty="0">
                <a:solidFill>
                  <a:srgbClr val="424242"/>
                </a:solidFill>
                <a:latin typeface="LFT-Etica-Web"/>
              </a:rPr>
              <a:t>Art thou not, </a:t>
            </a:r>
            <a:r>
              <a:rPr lang="en-GB" sz="1400" b="1" u="sng" dirty="0">
                <a:solidFill>
                  <a:srgbClr val="424242"/>
                </a:solidFill>
                <a:latin typeface="LFT-Etica-Web"/>
              </a:rPr>
              <a:t>fatal vision</a:t>
            </a:r>
            <a:r>
              <a:rPr lang="en-GB" sz="1400" b="1" dirty="0">
                <a:solidFill>
                  <a:srgbClr val="424242"/>
                </a:solidFill>
                <a:latin typeface="LFT-Etica-Web"/>
              </a:rPr>
              <a:t>, sensible</a:t>
            </a:r>
          </a:p>
          <a:p>
            <a:r>
              <a:rPr lang="en-GB" sz="1400" b="1" dirty="0">
                <a:solidFill>
                  <a:srgbClr val="424242"/>
                </a:solidFill>
                <a:latin typeface="LFT-Etica-Web"/>
              </a:rPr>
              <a:t>To feeling as to sight? Or art thou but</a:t>
            </a:r>
          </a:p>
          <a:p>
            <a:r>
              <a:rPr lang="en-GB" sz="1400" b="1" dirty="0">
                <a:solidFill>
                  <a:srgbClr val="424242"/>
                </a:solidFill>
                <a:latin typeface="LFT-Etica-Web"/>
              </a:rPr>
              <a:t>A </a:t>
            </a:r>
            <a:r>
              <a:rPr lang="en-GB" sz="1400" b="1" u="sng" dirty="0">
                <a:solidFill>
                  <a:srgbClr val="424242"/>
                </a:solidFill>
                <a:latin typeface="LFT-Etica-Web"/>
              </a:rPr>
              <a:t>dagger of the mind, </a:t>
            </a:r>
            <a:r>
              <a:rPr lang="en-GB" sz="1400" b="1" dirty="0">
                <a:solidFill>
                  <a:srgbClr val="424242"/>
                </a:solidFill>
                <a:latin typeface="LFT-Etica-Web"/>
              </a:rPr>
              <a:t>a false creation,</a:t>
            </a:r>
          </a:p>
          <a:p>
            <a:r>
              <a:rPr lang="en-GB" sz="1400" b="1" dirty="0">
                <a:solidFill>
                  <a:srgbClr val="424242"/>
                </a:solidFill>
                <a:latin typeface="LFT-Etica-Web"/>
              </a:rPr>
              <a:t>Proceeding from the </a:t>
            </a:r>
            <a:r>
              <a:rPr lang="en-GB" sz="1400" b="1" u="sng" dirty="0">
                <a:solidFill>
                  <a:srgbClr val="424242"/>
                </a:solidFill>
                <a:latin typeface="LFT-Etica-Web"/>
              </a:rPr>
              <a:t>heat-</a:t>
            </a:r>
            <a:r>
              <a:rPr lang="en-GB" sz="1400" b="1" u="sng" dirty="0" err="1">
                <a:solidFill>
                  <a:srgbClr val="424242"/>
                </a:solidFill>
                <a:latin typeface="LFT-Etica-Web"/>
              </a:rPr>
              <a:t>oppressèd</a:t>
            </a:r>
            <a:r>
              <a:rPr lang="en-GB" sz="1400" b="1" u="sng" dirty="0">
                <a:solidFill>
                  <a:srgbClr val="424242"/>
                </a:solidFill>
                <a:latin typeface="LFT-Etica-Web"/>
              </a:rPr>
              <a:t> brain</a:t>
            </a:r>
            <a:r>
              <a:rPr lang="en-GB" sz="1400" b="1" dirty="0">
                <a:solidFill>
                  <a:srgbClr val="424242"/>
                </a:solidFill>
                <a:latin typeface="LFT-Etica-Web"/>
              </a:rPr>
              <a:t>?</a:t>
            </a:r>
          </a:p>
          <a:p>
            <a:r>
              <a:rPr lang="en-GB" sz="1400" dirty="0">
                <a:solidFill>
                  <a:srgbClr val="424242"/>
                </a:solidFill>
                <a:latin typeface="LFT-Etica-Web"/>
              </a:rPr>
              <a:t>I see thee yet, in form as palpable</a:t>
            </a:r>
          </a:p>
          <a:p>
            <a:r>
              <a:rPr lang="en-GB" sz="1400" dirty="0">
                <a:solidFill>
                  <a:srgbClr val="424242"/>
                </a:solidFill>
                <a:latin typeface="LFT-Etica-Web"/>
              </a:rPr>
              <a:t>As this which now I draw.</a:t>
            </a:r>
          </a:p>
          <a:p>
            <a:r>
              <a:rPr lang="en-GB" sz="1400" u="sng" dirty="0">
                <a:solidFill>
                  <a:srgbClr val="424242"/>
                </a:solidFill>
                <a:latin typeface="LFT-Etica-Web"/>
              </a:rPr>
              <a:t>Thou </a:t>
            </a:r>
            <a:r>
              <a:rPr lang="en-GB" sz="1400" u="sng" dirty="0" err="1">
                <a:solidFill>
                  <a:srgbClr val="424242"/>
                </a:solidFill>
                <a:latin typeface="LFT-Etica-Web"/>
              </a:rPr>
              <a:t>marshall’st</a:t>
            </a:r>
            <a:r>
              <a:rPr lang="en-GB" sz="1400" u="sng" dirty="0">
                <a:solidFill>
                  <a:srgbClr val="424242"/>
                </a:solidFill>
                <a:latin typeface="LFT-Etica-Web"/>
              </a:rPr>
              <a:t> me </a:t>
            </a:r>
            <a:r>
              <a:rPr lang="en-GB" sz="1400" dirty="0">
                <a:solidFill>
                  <a:srgbClr val="424242"/>
                </a:solidFill>
                <a:latin typeface="LFT-Etica-Web"/>
              </a:rPr>
              <a:t>the way that I was going,</a:t>
            </a:r>
          </a:p>
          <a:p>
            <a:r>
              <a:rPr lang="en-GB" sz="1400" dirty="0">
                <a:solidFill>
                  <a:srgbClr val="424242"/>
                </a:solidFill>
                <a:latin typeface="LFT-Etica-Web"/>
              </a:rPr>
              <a:t>And such an instrument I was to use.</a:t>
            </a:r>
          </a:p>
          <a:p>
            <a:r>
              <a:rPr lang="en-GB" sz="1400" u="sng" dirty="0">
                <a:solidFill>
                  <a:srgbClr val="7030A0"/>
                </a:solidFill>
                <a:latin typeface="LFT-Etica-Web"/>
              </a:rPr>
              <a:t>Mine eyes are made the fools o' </a:t>
            </a:r>
            <a:r>
              <a:rPr lang="en-GB" sz="1400" u="sng" dirty="0" err="1">
                <a:solidFill>
                  <a:srgbClr val="7030A0"/>
                </a:solidFill>
                <a:latin typeface="LFT-Etica-Web"/>
              </a:rPr>
              <a:t>th</a:t>
            </a:r>
            <a:r>
              <a:rPr lang="en-GB" sz="1400" u="sng" dirty="0">
                <a:solidFill>
                  <a:srgbClr val="7030A0"/>
                </a:solidFill>
                <a:latin typeface="LFT-Etica-Web"/>
              </a:rPr>
              <a:t>' other senses</a:t>
            </a:r>
            <a:r>
              <a:rPr lang="en-GB" sz="1400" dirty="0">
                <a:solidFill>
                  <a:srgbClr val="7030A0"/>
                </a:solidFill>
                <a:latin typeface="LFT-Etica-Web"/>
              </a:rPr>
              <a:t>,</a:t>
            </a:r>
          </a:p>
          <a:p>
            <a:r>
              <a:rPr lang="en-GB" sz="1400" dirty="0">
                <a:solidFill>
                  <a:srgbClr val="7030A0"/>
                </a:solidFill>
                <a:latin typeface="LFT-Etica-Web"/>
              </a:rPr>
              <a:t>Or else worth all the rest. I see thee still,</a:t>
            </a:r>
          </a:p>
          <a:p>
            <a:r>
              <a:rPr lang="en-GB" sz="1400" dirty="0">
                <a:solidFill>
                  <a:srgbClr val="7030A0"/>
                </a:solidFill>
                <a:latin typeface="LFT-Etica-Web"/>
              </a:rPr>
              <a:t>And on thy blade and dudgeon </a:t>
            </a:r>
            <a:r>
              <a:rPr lang="en-GB" sz="1400" u="sng" dirty="0">
                <a:solidFill>
                  <a:srgbClr val="7030A0"/>
                </a:solidFill>
                <a:latin typeface="LFT-Etica-Web"/>
              </a:rPr>
              <a:t>gouts of blood</a:t>
            </a:r>
            <a:r>
              <a:rPr lang="en-GB" sz="1400" dirty="0">
                <a:solidFill>
                  <a:srgbClr val="7030A0"/>
                </a:solidFill>
                <a:latin typeface="LFT-Etica-Web"/>
              </a:rPr>
              <a:t>,</a:t>
            </a:r>
          </a:p>
          <a:p>
            <a:r>
              <a:rPr lang="en-GB" sz="1400" dirty="0">
                <a:solidFill>
                  <a:srgbClr val="7030A0"/>
                </a:solidFill>
                <a:latin typeface="LFT-Etica-Web"/>
              </a:rPr>
              <a:t>Which was not so before. There’s no such thing.</a:t>
            </a:r>
          </a:p>
          <a:p>
            <a:r>
              <a:rPr lang="en-GB" sz="1400" dirty="0">
                <a:solidFill>
                  <a:srgbClr val="7030A0"/>
                </a:solidFill>
                <a:latin typeface="LFT-Etica-Web"/>
              </a:rPr>
              <a:t>It is the bloody business </a:t>
            </a:r>
            <a:r>
              <a:rPr lang="en-GB" sz="1400" dirty="0">
                <a:solidFill>
                  <a:srgbClr val="424242"/>
                </a:solidFill>
                <a:latin typeface="LFT-Etica-Web"/>
              </a:rPr>
              <a:t>which informs</a:t>
            </a:r>
          </a:p>
          <a:p>
            <a:r>
              <a:rPr lang="en-GB" sz="1400" dirty="0">
                <a:solidFill>
                  <a:srgbClr val="424242"/>
                </a:solidFill>
                <a:latin typeface="LFT-Etica-Web"/>
              </a:rPr>
              <a:t>Thus to mine eyes. Now o'er the one half-world</a:t>
            </a:r>
          </a:p>
          <a:p>
            <a:r>
              <a:rPr lang="en-GB" sz="1400" b="1" dirty="0">
                <a:solidFill>
                  <a:srgbClr val="424242"/>
                </a:solidFill>
                <a:latin typeface="LFT-Etica-Web"/>
              </a:rPr>
              <a:t>Nature seems dead, and wicked dreams abuse</a:t>
            </a:r>
          </a:p>
          <a:p>
            <a:r>
              <a:rPr lang="en-GB" sz="1400" b="1" dirty="0">
                <a:solidFill>
                  <a:srgbClr val="424242"/>
                </a:solidFill>
                <a:latin typeface="LFT-Etica-Web"/>
              </a:rPr>
              <a:t>The curtained sleep. Witchcraft celebrates</a:t>
            </a:r>
          </a:p>
          <a:p>
            <a:r>
              <a:rPr lang="en-GB" sz="1400" b="1" dirty="0">
                <a:solidFill>
                  <a:srgbClr val="424242"/>
                </a:solidFill>
                <a:latin typeface="LFT-Etica-Web"/>
              </a:rPr>
              <a:t>Pale </a:t>
            </a:r>
            <a:r>
              <a:rPr lang="en-GB" sz="1400" b="1" u="sng" dirty="0">
                <a:solidFill>
                  <a:srgbClr val="424242"/>
                </a:solidFill>
                <a:latin typeface="LFT-Etica-Web"/>
              </a:rPr>
              <a:t>Hecate’s</a:t>
            </a:r>
            <a:r>
              <a:rPr lang="en-GB" sz="1400" b="1" dirty="0">
                <a:solidFill>
                  <a:srgbClr val="424242"/>
                </a:solidFill>
                <a:latin typeface="LFT-Etica-Web"/>
              </a:rPr>
              <a:t> offerings, and withered murder,</a:t>
            </a:r>
          </a:p>
          <a:p>
            <a:r>
              <a:rPr lang="en-GB" sz="1400" b="1" dirty="0">
                <a:solidFill>
                  <a:srgbClr val="424242"/>
                </a:solidFill>
                <a:latin typeface="LFT-Etica-Web"/>
              </a:rPr>
              <a:t>Alarumed by his sentinel, the </a:t>
            </a:r>
            <a:r>
              <a:rPr lang="en-GB" sz="1400" b="1" u="sng" dirty="0">
                <a:solidFill>
                  <a:srgbClr val="424242"/>
                </a:solidFill>
                <a:latin typeface="LFT-Etica-Web"/>
              </a:rPr>
              <a:t>wolf,</a:t>
            </a:r>
          </a:p>
          <a:p>
            <a:r>
              <a:rPr lang="en-GB" sz="1400" b="1" dirty="0">
                <a:solidFill>
                  <a:srgbClr val="424242"/>
                </a:solidFill>
                <a:latin typeface="LFT-Etica-Web"/>
              </a:rPr>
              <a:t>Whose howl’s his watch, thus with his stealthy pace,</a:t>
            </a:r>
          </a:p>
          <a:p>
            <a:r>
              <a:rPr lang="en-GB" sz="1400" b="1" dirty="0">
                <a:solidFill>
                  <a:srgbClr val="424242"/>
                </a:solidFill>
                <a:latin typeface="LFT-Etica-Web"/>
              </a:rPr>
              <a:t>With T</a:t>
            </a:r>
            <a:r>
              <a:rPr lang="en-GB" sz="1400" b="1" u="sng" dirty="0">
                <a:solidFill>
                  <a:srgbClr val="424242"/>
                </a:solidFill>
                <a:latin typeface="LFT-Etica-Web"/>
              </a:rPr>
              <a:t>arquin’s</a:t>
            </a:r>
            <a:r>
              <a:rPr lang="en-GB" sz="1400" b="1" dirty="0">
                <a:solidFill>
                  <a:srgbClr val="424242"/>
                </a:solidFill>
                <a:latin typeface="LFT-Etica-Web"/>
              </a:rPr>
              <a:t> ravishing strides, towards his design</a:t>
            </a:r>
          </a:p>
          <a:p>
            <a:r>
              <a:rPr lang="en-GB" sz="1400" b="1" dirty="0">
                <a:solidFill>
                  <a:srgbClr val="424242"/>
                </a:solidFill>
                <a:latin typeface="LFT-Etica-Web"/>
              </a:rPr>
              <a:t>Moves like a ghost</a:t>
            </a:r>
            <a:r>
              <a:rPr lang="en-GB" sz="1400" dirty="0">
                <a:solidFill>
                  <a:srgbClr val="424242"/>
                </a:solidFill>
                <a:latin typeface="LFT-Etica-Web"/>
              </a:rPr>
              <a:t>. </a:t>
            </a:r>
            <a:r>
              <a:rPr lang="en-GB" sz="1400" dirty="0">
                <a:solidFill>
                  <a:srgbClr val="C00000"/>
                </a:solidFill>
                <a:latin typeface="LFT-Etica-Web"/>
              </a:rPr>
              <a:t>Thou sure and firm-set earth,</a:t>
            </a:r>
          </a:p>
          <a:p>
            <a:r>
              <a:rPr lang="en-GB" sz="1400" dirty="0">
                <a:solidFill>
                  <a:srgbClr val="C00000"/>
                </a:solidFill>
                <a:latin typeface="LFT-Etica-Web"/>
              </a:rPr>
              <a:t>Hear not my steps, which way they walk, for fear</a:t>
            </a:r>
          </a:p>
          <a:p>
            <a:r>
              <a:rPr lang="en-GB" sz="1400" dirty="0">
                <a:solidFill>
                  <a:srgbClr val="C00000"/>
                </a:solidFill>
                <a:latin typeface="LFT-Etica-Web"/>
              </a:rPr>
              <a:t>Thy very stones prate of my </a:t>
            </a:r>
            <a:r>
              <a:rPr lang="en-GB" sz="1400" dirty="0" err="1">
                <a:solidFill>
                  <a:srgbClr val="C00000"/>
                </a:solidFill>
                <a:latin typeface="LFT-Etica-Web"/>
              </a:rPr>
              <a:t>whereabout</a:t>
            </a:r>
            <a:r>
              <a:rPr lang="en-GB" sz="1400" dirty="0">
                <a:solidFill>
                  <a:srgbClr val="C00000"/>
                </a:solidFill>
                <a:latin typeface="LFT-Etica-Web"/>
              </a:rPr>
              <a:t>,</a:t>
            </a:r>
          </a:p>
          <a:p>
            <a:r>
              <a:rPr lang="en-GB" sz="1400" dirty="0">
                <a:solidFill>
                  <a:srgbClr val="C00000"/>
                </a:solidFill>
                <a:latin typeface="LFT-Etica-Web"/>
              </a:rPr>
              <a:t>And take the present horror from the time</a:t>
            </a:r>
            <a:r>
              <a:rPr lang="en-GB" sz="1400" dirty="0">
                <a:solidFill>
                  <a:srgbClr val="424242"/>
                </a:solidFill>
                <a:latin typeface="LFT-Etica-Web"/>
              </a:rPr>
              <a:t>,</a:t>
            </a:r>
          </a:p>
          <a:p>
            <a:r>
              <a:rPr lang="en-GB" sz="1400" dirty="0">
                <a:solidFill>
                  <a:srgbClr val="424242"/>
                </a:solidFill>
                <a:latin typeface="LFT-Etica-Web"/>
              </a:rPr>
              <a:t>Which now suits with it. </a:t>
            </a:r>
            <a:r>
              <a:rPr lang="en-GB" sz="1400" b="1" dirty="0">
                <a:solidFill>
                  <a:srgbClr val="424242"/>
                </a:solidFill>
                <a:latin typeface="LFT-Etica-Web"/>
              </a:rPr>
              <a:t>Whiles I threat, he lives.</a:t>
            </a:r>
          </a:p>
          <a:p>
            <a:r>
              <a:rPr lang="en-GB" sz="1400" b="1" dirty="0">
                <a:solidFill>
                  <a:srgbClr val="424242"/>
                </a:solidFill>
                <a:latin typeface="LFT-Etica-Web"/>
              </a:rPr>
              <a:t>Words to the heat of deeds too cold breath gives</a:t>
            </a:r>
            <a:r>
              <a:rPr lang="en-GB" sz="1400" dirty="0">
                <a:solidFill>
                  <a:srgbClr val="424242"/>
                </a:solidFill>
                <a:latin typeface="LFT-Etica-Web"/>
              </a:rPr>
              <a:t>.</a:t>
            </a:r>
            <a:endParaRPr lang="en-GB" sz="1400" b="0" i="0" dirty="0">
              <a:solidFill>
                <a:srgbClr val="424242"/>
              </a:solidFill>
              <a:effectLst/>
              <a:latin typeface="LFT-Etica-Web"/>
            </a:endParaRPr>
          </a:p>
        </p:txBody>
      </p:sp>
      <p:sp>
        <p:nvSpPr>
          <p:cNvPr id="3" name="TextBox 2"/>
          <p:cNvSpPr txBox="1"/>
          <p:nvPr/>
        </p:nvSpPr>
        <p:spPr>
          <a:xfrm>
            <a:off x="4860032" y="0"/>
            <a:ext cx="4139952" cy="7294305"/>
          </a:xfrm>
          <a:prstGeom prst="rect">
            <a:avLst/>
          </a:prstGeom>
          <a:noFill/>
        </p:spPr>
        <p:txBody>
          <a:bodyPr wrap="square" rtlCol="0">
            <a:spAutoFit/>
          </a:bodyPr>
          <a:lstStyle/>
          <a:p>
            <a:pPr marL="285750" indent="-285750">
              <a:buFont typeface="Arial" panose="020B0604020202020204" pitchFamily="34" charset="0"/>
              <a:buChar char="•"/>
            </a:pPr>
            <a:r>
              <a:rPr lang="en-GB" sz="1600" dirty="0"/>
              <a:t>Macbeth’s second soliloquy in the play.</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solidFill>
                  <a:srgbClr val="00B050"/>
                </a:solidFill>
              </a:rPr>
              <a:t>Confused about whether the dagger is real or a figment of his imagination.</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Calls it a ‘fatal vision’ arising from ‘a heat oppressed brain’ which shows that he is stressed about committing this deed.</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solidFill>
                  <a:srgbClr val="7030A0"/>
                </a:solidFill>
              </a:rPr>
              <a:t>Feels that his senses/mind are playing tricks on him, especially when the dagger reappears with blood on it – it leads him to Duncan’s chamber.</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Macbeth refers to negative imagery of darkness, nightmares, witchcraft, ghosts and wolves, shows how the evil of the witches and his own dark thoughts have consumed him.</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solidFill>
                  <a:srgbClr val="C00000"/>
                </a:solidFill>
              </a:rPr>
              <a:t>Asks the earth to remain silent so that his footsteps cannot be heard whilst he commits this evil deed.</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Says that the more he thinks about the deed, the weaker he becomes so he needs to go ahead with it quickly.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cxnSp>
        <p:nvCxnSpPr>
          <p:cNvPr id="5" name="Straight Arrow Connector 4"/>
          <p:cNvCxnSpPr/>
          <p:nvPr/>
        </p:nvCxnSpPr>
        <p:spPr>
          <a:xfrm>
            <a:off x="3131840" y="188640"/>
            <a:ext cx="1800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707904" y="908720"/>
            <a:ext cx="122413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3779912" y="1700808"/>
            <a:ext cx="1080120" cy="144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3779912" y="2852936"/>
            <a:ext cx="1152128"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3779912" y="4077072"/>
            <a:ext cx="1152128" cy="2880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3635896" y="5517232"/>
            <a:ext cx="1440160" cy="360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139952" y="6309320"/>
            <a:ext cx="936104" cy="144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00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000"/>
                                        <p:tgtEl>
                                          <p:spTgt spid="3">
                                            <p:txEl>
                                              <p:pRg st="6" end="6"/>
                                            </p:txEl>
                                          </p:spTgt>
                                        </p:tgtEl>
                                      </p:cBhvr>
                                    </p:animEffect>
                                    <p:anim calcmode="lin" valueType="num">
                                      <p:cBhvr>
                                        <p:cTn id="2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1000"/>
                                        <p:tgtEl>
                                          <p:spTgt spid="3">
                                            <p:txEl>
                                              <p:pRg st="8" end="8"/>
                                            </p:txEl>
                                          </p:spTgt>
                                        </p:tgtEl>
                                      </p:cBhvr>
                                    </p:animEffect>
                                    <p:anim calcmode="lin" valueType="num">
                                      <p:cBhvr>
                                        <p:cTn id="2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1000"/>
                                        <p:tgtEl>
                                          <p:spTgt spid="3">
                                            <p:txEl>
                                              <p:pRg st="10" end="10"/>
                                            </p:txEl>
                                          </p:spTgt>
                                        </p:tgtEl>
                                      </p:cBhvr>
                                    </p:animEffect>
                                    <p:anim calcmode="lin" valueType="num">
                                      <p:cBhvr>
                                        <p:cTn id="3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fade">
                                      <p:cBhvr>
                                        <p:cTn id="37" dur="1000"/>
                                        <p:tgtEl>
                                          <p:spTgt spid="3">
                                            <p:txEl>
                                              <p:pRg st="12" end="12"/>
                                            </p:txEl>
                                          </p:spTgt>
                                        </p:tgtEl>
                                      </p:cBhvr>
                                    </p:animEffect>
                                    <p:anim calcmode="lin" valueType="num">
                                      <p:cBhvr>
                                        <p:cTn id="3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9712" y="2862452"/>
            <a:ext cx="5760640" cy="1015663"/>
          </a:xfrm>
          <a:prstGeom prst="rect">
            <a:avLst/>
          </a:prstGeom>
        </p:spPr>
        <p:txBody>
          <a:bodyPr wrap="square">
            <a:spAutoFit/>
          </a:bodyPr>
          <a:lstStyle/>
          <a:p>
            <a:r>
              <a:rPr lang="en-GB" sz="2000" i="1" dirty="0">
                <a:solidFill>
                  <a:srgbClr val="00B050"/>
                </a:solidFill>
              </a:rPr>
              <a:t>“If you can look into the seeds of time and say which </a:t>
            </a:r>
          </a:p>
          <a:p>
            <a:r>
              <a:rPr lang="en-GB" sz="2000" i="1" dirty="0">
                <a:solidFill>
                  <a:srgbClr val="00B050"/>
                </a:solidFill>
              </a:rPr>
              <a:t>seeds will grow and which will not, speak, then to me</a:t>
            </a:r>
          </a:p>
          <a:p>
            <a:r>
              <a:rPr lang="en-GB" sz="2000" i="1" dirty="0">
                <a:solidFill>
                  <a:srgbClr val="00B050"/>
                </a:solidFill>
              </a:rPr>
              <a:t>who neither beg nor fear your favours or your hate.”</a:t>
            </a:r>
          </a:p>
        </p:txBody>
      </p:sp>
      <p:cxnSp>
        <p:nvCxnSpPr>
          <p:cNvPr id="4" name="Straight Arrow Connector 3"/>
          <p:cNvCxnSpPr/>
          <p:nvPr/>
        </p:nvCxnSpPr>
        <p:spPr>
          <a:xfrm flipV="1">
            <a:off x="2862889" y="2152651"/>
            <a:ext cx="1152128" cy="7920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165289" y="1787334"/>
            <a:ext cx="3888432" cy="923330"/>
          </a:xfrm>
          <a:prstGeom prst="rect">
            <a:avLst/>
          </a:prstGeom>
          <a:noFill/>
        </p:spPr>
        <p:txBody>
          <a:bodyPr wrap="square" rtlCol="0">
            <a:spAutoFit/>
          </a:bodyPr>
          <a:lstStyle/>
          <a:p>
            <a:r>
              <a:rPr lang="en-GB" dirty="0"/>
              <a:t>AO3 Context: Reference to beliefs about witches; they could predict the future.</a:t>
            </a:r>
          </a:p>
        </p:txBody>
      </p:sp>
      <p:cxnSp>
        <p:nvCxnSpPr>
          <p:cNvPr id="6" name="Straight Arrow Connector 5"/>
          <p:cNvCxnSpPr>
            <a:cxnSpLocks/>
          </p:cNvCxnSpPr>
          <p:nvPr/>
        </p:nvCxnSpPr>
        <p:spPr>
          <a:xfrm>
            <a:off x="5497710" y="4117723"/>
            <a:ext cx="579700" cy="6232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191672" y="4653136"/>
            <a:ext cx="2952328" cy="2308324"/>
          </a:xfrm>
          <a:prstGeom prst="rect">
            <a:avLst/>
          </a:prstGeom>
          <a:noFill/>
        </p:spPr>
        <p:txBody>
          <a:bodyPr wrap="square" rtlCol="0">
            <a:spAutoFit/>
          </a:bodyPr>
          <a:lstStyle/>
          <a:p>
            <a:r>
              <a:rPr lang="en-GB" dirty="0"/>
              <a:t>AO2 – ‘Seeds’ are a metaphor for the passage of time and for having children. Banquo challenges the witches to give him prophecies too. Also foreshadows that fact that Banquo’s ‘seeds’ will be future Kings.</a:t>
            </a:r>
          </a:p>
        </p:txBody>
      </p:sp>
      <p:cxnSp>
        <p:nvCxnSpPr>
          <p:cNvPr id="10" name="Straight Arrow Connector 9"/>
          <p:cNvCxnSpPr/>
          <p:nvPr/>
        </p:nvCxnSpPr>
        <p:spPr>
          <a:xfrm flipH="1">
            <a:off x="2425740" y="3861266"/>
            <a:ext cx="504056" cy="10005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5914" y="4886601"/>
            <a:ext cx="3888432" cy="2031325"/>
          </a:xfrm>
          <a:prstGeom prst="rect">
            <a:avLst/>
          </a:prstGeom>
          <a:noFill/>
        </p:spPr>
        <p:txBody>
          <a:bodyPr wrap="square" rtlCol="0">
            <a:spAutoFit/>
          </a:bodyPr>
          <a:lstStyle/>
          <a:p>
            <a:r>
              <a:rPr lang="en-GB" dirty="0"/>
              <a:t>Meaning – Banquo diverts attention away from Macbeth; he is suspicious of the witches, especially when he sees how Macbeth seems to be consumed by their words. He even associates them to the devil…tempting Macbeth with their prophecies.</a:t>
            </a:r>
          </a:p>
        </p:txBody>
      </p:sp>
      <p:cxnSp>
        <p:nvCxnSpPr>
          <p:cNvPr id="15" name="Straight Arrow Connector 14"/>
          <p:cNvCxnSpPr>
            <a:cxnSpLocks/>
          </p:cNvCxnSpPr>
          <p:nvPr/>
        </p:nvCxnSpPr>
        <p:spPr>
          <a:xfrm flipH="1" flipV="1">
            <a:off x="2114727" y="2223418"/>
            <a:ext cx="297033" cy="6390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51520" y="1178691"/>
            <a:ext cx="2952328" cy="1200329"/>
          </a:xfrm>
          <a:prstGeom prst="rect">
            <a:avLst/>
          </a:prstGeom>
          <a:noFill/>
        </p:spPr>
        <p:txBody>
          <a:bodyPr wrap="square" rtlCol="0">
            <a:spAutoFit/>
          </a:bodyPr>
          <a:lstStyle/>
          <a:p>
            <a:r>
              <a:rPr lang="en-GB" dirty="0"/>
              <a:t>Effect on audience: Shakespeare’s era – Fearful of the witches’ power and Banquo’s challenge. </a:t>
            </a:r>
          </a:p>
        </p:txBody>
      </p:sp>
      <p:cxnSp>
        <p:nvCxnSpPr>
          <p:cNvPr id="21" name="Elbow Connector 20"/>
          <p:cNvCxnSpPr>
            <a:cxnSpLocks/>
          </p:cNvCxnSpPr>
          <p:nvPr/>
        </p:nvCxnSpPr>
        <p:spPr>
          <a:xfrm rot="5400000" flipH="1" flipV="1">
            <a:off x="7237186" y="1494335"/>
            <a:ext cx="1600145" cy="152991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494813" y="966345"/>
            <a:ext cx="2627784" cy="369332"/>
          </a:xfrm>
          <a:prstGeom prst="rect">
            <a:avLst/>
          </a:prstGeom>
          <a:noFill/>
        </p:spPr>
        <p:txBody>
          <a:bodyPr wrap="square" rtlCol="0">
            <a:spAutoFit/>
          </a:bodyPr>
          <a:lstStyle/>
          <a:p>
            <a:r>
              <a:rPr lang="en-GB" dirty="0"/>
              <a:t>Key theme – Supernatural </a:t>
            </a:r>
          </a:p>
        </p:txBody>
      </p:sp>
      <p:cxnSp>
        <p:nvCxnSpPr>
          <p:cNvPr id="27" name="Straight Arrow Connector 26"/>
          <p:cNvCxnSpPr>
            <a:stCxn id="2" idx="1"/>
          </p:cNvCxnSpPr>
          <p:nvPr/>
        </p:nvCxnSpPr>
        <p:spPr>
          <a:xfrm flipH="1" flipV="1">
            <a:off x="1475656" y="3366508"/>
            <a:ext cx="504056" cy="3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01248" y="2882463"/>
            <a:ext cx="1584176" cy="1754326"/>
          </a:xfrm>
          <a:prstGeom prst="rect">
            <a:avLst/>
          </a:prstGeom>
          <a:noFill/>
        </p:spPr>
        <p:txBody>
          <a:bodyPr wrap="square" rtlCol="0">
            <a:spAutoFit/>
          </a:bodyPr>
          <a:lstStyle/>
          <a:p>
            <a:r>
              <a:rPr lang="en-GB" dirty="0"/>
              <a:t>Connotations – Banquo does not fear them and tests the validity of their words.</a:t>
            </a:r>
          </a:p>
        </p:txBody>
      </p:sp>
      <p:sp>
        <p:nvSpPr>
          <p:cNvPr id="3" name="Rectangle 2"/>
          <p:cNvSpPr/>
          <p:nvPr/>
        </p:nvSpPr>
        <p:spPr>
          <a:xfrm>
            <a:off x="4574070" y="19847"/>
            <a:ext cx="4572000" cy="861774"/>
          </a:xfrm>
          <a:prstGeom prst="rect">
            <a:avLst/>
          </a:prstGeom>
        </p:spPr>
        <p:txBody>
          <a:bodyPr>
            <a:spAutoFit/>
          </a:bodyPr>
          <a:lstStyle/>
          <a:p>
            <a:pPr marL="285750" indent="-285750">
              <a:buFont typeface="Wingdings" panose="05000000000000000000" pitchFamily="2" charset="2"/>
              <a:buChar char="q"/>
              <a:defRPr/>
            </a:pPr>
            <a:r>
              <a:rPr lang="en-GB" sz="1000" dirty="0">
                <a:solidFill>
                  <a:srgbClr val="FF0000"/>
                </a:solidFill>
                <a:latin typeface="Arial" charset="0"/>
                <a:cs typeface="Arial" charset="0"/>
              </a:rPr>
              <a:t>Explain how the supernatural impacts the character. AO1</a:t>
            </a:r>
          </a:p>
          <a:p>
            <a:pPr marL="285750" indent="-285750">
              <a:buFont typeface="Wingdings" panose="05000000000000000000" pitchFamily="2" charset="2"/>
              <a:buChar char="q"/>
              <a:defRPr/>
            </a:pPr>
            <a:r>
              <a:rPr lang="en-GB" sz="1000" dirty="0">
                <a:solidFill>
                  <a:schemeClr val="accent6">
                    <a:lumMod val="75000"/>
                  </a:schemeClr>
                </a:solidFill>
                <a:latin typeface="Arial" charset="0"/>
                <a:cs typeface="Arial" charset="0"/>
              </a:rPr>
              <a:t>Select a range of quotations/language and dramatic devices to support their response.  AO2</a:t>
            </a:r>
          </a:p>
          <a:p>
            <a:pPr marL="285750" indent="-285750">
              <a:buFont typeface="Wingdings" panose="05000000000000000000" pitchFamily="2" charset="2"/>
              <a:buChar char="q"/>
              <a:defRPr/>
            </a:pPr>
            <a:r>
              <a:rPr lang="en-GB" sz="1000" dirty="0">
                <a:solidFill>
                  <a:srgbClr val="00B050"/>
                </a:solidFill>
                <a:latin typeface="Arial" charset="0"/>
                <a:cs typeface="Arial" charset="0"/>
              </a:rPr>
              <a:t>Use</a:t>
            </a:r>
            <a:r>
              <a:rPr lang="en-GB" sz="1000" dirty="0">
                <a:solidFill>
                  <a:schemeClr val="accent6">
                    <a:lumMod val="75000"/>
                  </a:schemeClr>
                </a:solidFill>
                <a:latin typeface="Arial" charset="0"/>
                <a:cs typeface="Arial" charset="0"/>
              </a:rPr>
              <a:t> </a:t>
            </a:r>
            <a:r>
              <a:rPr lang="en-GB" sz="1000" dirty="0">
                <a:solidFill>
                  <a:srgbClr val="00B050"/>
                </a:solidFill>
                <a:latin typeface="Arial" charset="0"/>
                <a:cs typeface="Arial" charset="0"/>
              </a:rPr>
              <a:t>contextual knowledge to analyse how the supernatural is used as a key theme in the play. AO3</a:t>
            </a:r>
          </a:p>
        </p:txBody>
      </p:sp>
      <p:sp>
        <p:nvSpPr>
          <p:cNvPr id="12" name="Rectangle 11"/>
          <p:cNvSpPr/>
          <p:nvPr/>
        </p:nvSpPr>
        <p:spPr>
          <a:xfrm>
            <a:off x="216024" y="-10931"/>
            <a:ext cx="4572000" cy="923330"/>
          </a:xfrm>
          <a:prstGeom prst="rect">
            <a:avLst/>
          </a:prstGeom>
        </p:spPr>
        <p:txBody>
          <a:bodyPr>
            <a:spAutoFit/>
          </a:bodyPr>
          <a:lstStyle/>
          <a:p>
            <a:r>
              <a:rPr lang="en-GB" b="1" u="sng" dirty="0"/>
              <a:t>Learning Objective: </a:t>
            </a:r>
          </a:p>
          <a:p>
            <a:r>
              <a:rPr lang="en-GB" dirty="0"/>
              <a:t>To understand </a:t>
            </a:r>
            <a:r>
              <a:rPr lang="en-GB" b="1" dirty="0">
                <a:solidFill>
                  <a:srgbClr val="7030A0"/>
                </a:solidFill>
              </a:rPr>
              <a:t>what to include </a:t>
            </a:r>
            <a:r>
              <a:rPr lang="en-GB" dirty="0"/>
              <a:t>and </a:t>
            </a:r>
            <a:r>
              <a:rPr lang="en-GB" b="1" dirty="0">
                <a:solidFill>
                  <a:srgbClr val="7030A0"/>
                </a:solidFill>
              </a:rPr>
              <a:t>how</a:t>
            </a:r>
            <a:r>
              <a:rPr lang="en-GB" dirty="0"/>
              <a:t> to respond to exam style questions.</a:t>
            </a:r>
          </a:p>
        </p:txBody>
      </p:sp>
      <p:cxnSp>
        <p:nvCxnSpPr>
          <p:cNvPr id="20" name="Straight Arrow Connector 19"/>
          <p:cNvCxnSpPr/>
          <p:nvPr/>
        </p:nvCxnSpPr>
        <p:spPr>
          <a:xfrm flipV="1">
            <a:off x="2070" y="936236"/>
            <a:ext cx="9144000" cy="7200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8813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756" y="116632"/>
            <a:ext cx="8784976" cy="7355860"/>
          </a:xfrm>
          <a:prstGeom prst="rect">
            <a:avLst/>
          </a:prstGeom>
          <a:noFill/>
        </p:spPr>
        <p:txBody>
          <a:bodyPr wrap="square" rtlCol="0">
            <a:spAutoFit/>
          </a:bodyPr>
          <a:lstStyle/>
          <a:p>
            <a:r>
              <a:rPr lang="en-GB" sz="2400" dirty="0"/>
              <a:t>Look at the following quotations and answer the following questions:</a:t>
            </a:r>
          </a:p>
          <a:p>
            <a:pPr marL="342900" indent="-342900">
              <a:buFont typeface="Arial" panose="020B0604020202020204" pitchFamily="34" charset="0"/>
              <a:buChar char="•"/>
            </a:pPr>
            <a:r>
              <a:rPr lang="en-GB" sz="2000" dirty="0"/>
              <a:t>What can you write about its meaning? </a:t>
            </a:r>
          </a:p>
          <a:p>
            <a:pPr marL="342900" indent="-342900">
              <a:buFont typeface="Arial" panose="020B0604020202020204" pitchFamily="34" charset="0"/>
              <a:buChar char="•"/>
            </a:pPr>
            <a:r>
              <a:rPr lang="en-GB" sz="2000" dirty="0"/>
              <a:t>The language/dramatic devices used?</a:t>
            </a:r>
          </a:p>
          <a:p>
            <a:pPr marL="342900" indent="-342900">
              <a:buFont typeface="Arial" panose="020B0604020202020204" pitchFamily="34" charset="0"/>
              <a:buChar char="•"/>
            </a:pPr>
            <a:r>
              <a:rPr lang="en-GB" sz="2000" dirty="0"/>
              <a:t>Effect on the audience? </a:t>
            </a:r>
          </a:p>
          <a:p>
            <a:pPr marL="342900" indent="-342900">
              <a:buFont typeface="Arial" panose="020B0604020202020204" pitchFamily="34" charset="0"/>
              <a:buChar char="•"/>
            </a:pPr>
            <a:r>
              <a:rPr lang="en-GB" sz="2000" dirty="0"/>
              <a:t>Context of the play?</a:t>
            </a:r>
          </a:p>
          <a:p>
            <a:pPr marL="342900" indent="-342900">
              <a:buFont typeface="Arial" panose="020B0604020202020204" pitchFamily="34" charset="0"/>
              <a:buChar char="•"/>
            </a:pPr>
            <a:r>
              <a:rPr lang="en-GB" sz="2000" dirty="0"/>
              <a:t>Connotations of any of the words?</a:t>
            </a:r>
          </a:p>
          <a:p>
            <a:pPr marL="342900" indent="-342900">
              <a:buFont typeface="Arial" panose="020B0604020202020204" pitchFamily="34" charset="0"/>
              <a:buChar char="•"/>
            </a:pPr>
            <a:r>
              <a:rPr lang="en-GB" sz="2000" dirty="0"/>
              <a:t>Link to any of the other Key themes?</a:t>
            </a:r>
          </a:p>
          <a:p>
            <a:endParaRPr lang="en-GB" dirty="0"/>
          </a:p>
          <a:p>
            <a:endParaRPr lang="en-GB" dirty="0"/>
          </a:p>
          <a:p>
            <a:r>
              <a:rPr lang="en-GB" sz="2000" b="1" u="sng" dirty="0"/>
              <a:t>Macbeth – Act 1 Scenes 1 and 3</a:t>
            </a:r>
          </a:p>
          <a:p>
            <a:endParaRPr lang="en-GB" sz="2000" b="1" dirty="0"/>
          </a:p>
          <a:p>
            <a:r>
              <a:rPr lang="en-GB" sz="2000" i="1" dirty="0">
                <a:solidFill>
                  <a:srgbClr val="FF0000"/>
                </a:solidFill>
              </a:rPr>
              <a:t>“Fair is foul and foul is fair.”</a:t>
            </a:r>
          </a:p>
          <a:p>
            <a:endParaRPr lang="en-GB" sz="2000" i="1" dirty="0"/>
          </a:p>
          <a:p>
            <a:r>
              <a:rPr lang="en-GB" sz="2000" i="1" dirty="0">
                <a:solidFill>
                  <a:schemeClr val="accent6">
                    <a:lumMod val="75000"/>
                  </a:schemeClr>
                </a:solidFill>
              </a:rPr>
              <a:t>“All hail Macbeth, hail to thee that shalt be King hereafter!”</a:t>
            </a:r>
          </a:p>
          <a:p>
            <a:endParaRPr lang="en-GB" sz="2000" i="1" dirty="0"/>
          </a:p>
          <a:p>
            <a:r>
              <a:rPr lang="en-GB" sz="2000" i="1" dirty="0">
                <a:solidFill>
                  <a:srgbClr val="00B050"/>
                </a:solidFill>
              </a:rPr>
              <a:t>“If you can look into the seeds of time and say which </a:t>
            </a:r>
          </a:p>
          <a:p>
            <a:r>
              <a:rPr lang="en-GB" sz="2000" i="1" dirty="0">
                <a:solidFill>
                  <a:srgbClr val="00B050"/>
                </a:solidFill>
              </a:rPr>
              <a:t>seeds will grow and which will not, speak, then to me</a:t>
            </a:r>
          </a:p>
          <a:p>
            <a:r>
              <a:rPr lang="en-GB" sz="2000" i="1" dirty="0">
                <a:solidFill>
                  <a:srgbClr val="00B050"/>
                </a:solidFill>
              </a:rPr>
              <a:t>who neither beg nor fear your favours or your hate.”</a:t>
            </a:r>
          </a:p>
          <a:p>
            <a:endParaRPr lang="en-GB" sz="2000" i="1" dirty="0"/>
          </a:p>
          <a:p>
            <a:endParaRPr lang="en-GB" sz="2000" i="1" dirty="0"/>
          </a:p>
          <a:p>
            <a:endParaRPr lang="en-GB" sz="2000" i="1" dirty="0"/>
          </a:p>
          <a:p>
            <a:endParaRPr lang="en-GB" sz="2000" i="1" dirty="0"/>
          </a:p>
          <a:p>
            <a:endParaRPr lang="en-GB" dirty="0"/>
          </a:p>
          <a:p>
            <a:endParaRPr lang="en-GB" u="sng" dirty="0"/>
          </a:p>
        </p:txBody>
      </p:sp>
      <p:sp>
        <p:nvSpPr>
          <p:cNvPr id="3" name="Rectangle 2"/>
          <p:cNvSpPr/>
          <p:nvPr/>
        </p:nvSpPr>
        <p:spPr>
          <a:xfrm>
            <a:off x="2286000" y="2967335"/>
            <a:ext cx="4572000" cy="369332"/>
          </a:xfrm>
          <a:prstGeom prst="rect">
            <a:avLst/>
          </a:prstGeom>
        </p:spPr>
        <p:txBody>
          <a:bodyPr>
            <a:spAutoFit/>
          </a:bodyPr>
          <a:lstStyle/>
          <a:p>
            <a:endParaRPr lang="en-GB" b="1" dirty="0"/>
          </a:p>
        </p:txBody>
      </p:sp>
      <p:sp>
        <p:nvSpPr>
          <p:cNvPr id="4" name="Rectangle 3"/>
          <p:cNvSpPr/>
          <p:nvPr/>
        </p:nvSpPr>
        <p:spPr>
          <a:xfrm>
            <a:off x="6588732" y="582067"/>
            <a:ext cx="2555268" cy="5509200"/>
          </a:xfrm>
          <a:prstGeom prst="rect">
            <a:avLst/>
          </a:prstGeom>
        </p:spPr>
        <p:txBody>
          <a:bodyPr wrap="square">
            <a:spAutoFit/>
          </a:bodyPr>
          <a:lstStyle/>
          <a:p>
            <a:r>
              <a:rPr lang="en-GB" sz="1600" dirty="0">
                <a:solidFill>
                  <a:srgbClr val="000000"/>
                </a:solidFill>
                <a:latin typeface="Times New Roman" panose="02020603050405020304" pitchFamily="18" charset="0"/>
              </a:rPr>
              <a:t>Prompts </a:t>
            </a:r>
          </a:p>
          <a:p>
            <a:pPr>
              <a:buFont typeface="Symbol" panose="05050102010706020507" pitchFamily="18" charset="2"/>
              <a:buChar char="·"/>
            </a:pPr>
            <a:r>
              <a:rPr lang="en-GB" sz="1600" b="1" dirty="0">
                <a:solidFill>
                  <a:srgbClr val="FF0000"/>
                </a:solidFill>
                <a:latin typeface="Times New Roman" panose="02020603050405020304" pitchFamily="18" charset="0"/>
              </a:rPr>
              <a:t>Basic </a:t>
            </a:r>
          </a:p>
          <a:p>
            <a:pPr>
              <a:buFont typeface="Symbol" panose="05050102010706020507" pitchFamily="18" charset="2"/>
              <a:buChar char="·"/>
            </a:pPr>
            <a:r>
              <a:rPr lang="en-GB" sz="1600" dirty="0">
                <a:solidFill>
                  <a:srgbClr val="000000"/>
                </a:solidFill>
                <a:latin typeface="Times New Roman" panose="02020603050405020304" pitchFamily="18" charset="0"/>
              </a:rPr>
              <a:t>Implies... </a:t>
            </a:r>
          </a:p>
          <a:p>
            <a:pPr>
              <a:buFont typeface="Symbol" panose="05050102010706020507" pitchFamily="18" charset="2"/>
              <a:buChar char="·"/>
            </a:pPr>
            <a:r>
              <a:rPr lang="en-GB" sz="1600" dirty="0">
                <a:solidFill>
                  <a:srgbClr val="000000"/>
                </a:solidFill>
                <a:latin typeface="Times New Roman" panose="02020603050405020304" pitchFamily="18" charset="0"/>
              </a:rPr>
              <a:t>Suggests... </a:t>
            </a:r>
          </a:p>
          <a:p>
            <a:pPr>
              <a:buFont typeface="Symbol" panose="05050102010706020507" pitchFamily="18" charset="2"/>
              <a:buChar char="·"/>
            </a:pPr>
            <a:r>
              <a:rPr lang="en-GB" sz="1600" dirty="0">
                <a:solidFill>
                  <a:srgbClr val="000000"/>
                </a:solidFill>
                <a:latin typeface="Times New Roman" panose="02020603050405020304" pitchFamily="18" charset="0"/>
              </a:rPr>
              <a:t>Demonstrates... </a:t>
            </a:r>
          </a:p>
          <a:p>
            <a:pPr>
              <a:buFont typeface="Symbol" panose="05050102010706020507" pitchFamily="18" charset="2"/>
              <a:buChar char="·"/>
            </a:pPr>
            <a:r>
              <a:rPr lang="en-GB" sz="1600" dirty="0">
                <a:solidFill>
                  <a:srgbClr val="000000"/>
                </a:solidFill>
                <a:latin typeface="Times New Roman" panose="02020603050405020304" pitchFamily="18" charset="0"/>
              </a:rPr>
              <a:t>connotes...</a:t>
            </a:r>
          </a:p>
          <a:p>
            <a:pPr>
              <a:buFont typeface="Symbol" panose="05050102010706020507" pitchFamily="18" charset="2"/>
              <a:buChar char="·"/>
            </a:pPr>
            <a:r>
              <a:rPr lang="en-GB" sz="1600" dirty="0">
                <a:solidFill>
                  <a:srgbClr val="000000"/>
                </a:solidFill>
                <a:latin typeface="Times New Roman" panose="02020603050405020304" pitchFamily="18" charset="0"/>
              </a:rPr>
              <a:t>Highlights...  infers... </a:t>
            </a:r>
          </a:p>
          <a:p>
            <a:pPr>
              <a:buFont typeface="Symbol" panose="05050102010706020507" pitchFamily="18" charset="2"/>
              <a:buChar char="·"/>
            </a:pPr>
            <a:endParaRPr lang="en-GB" sz="1600" b="1" u="sng" dirty="0">
              <a:solidFill>
                <a:srgbClr val="FF6820"/>
              </a:solidFill>
              <a:latin typeface="Times New Roman" panose="02020603050405020304" pitchFamily="18" charset="0"/>
            </a:endParaRPr>
          </a:p>
          <a:p>
            <a:pPr>
              <a:buFont typeface="Symbol" panose="05050102010706020507" pitchFamily="18" charset="2"/>
              <a:buChar char="·"/>
            </a:pPr>
            <a:r>
              <a:rPr lang="en-GB" sz="1600" b="1" dirty="0">
                <a:solidFill>
                  <a:srgbClr val="FF6820"/>
                </a:solidFill>
                <a:latin typeface="Times New Roman" panose="02020603050405020304" pitchFamily="18" charset="0"/>
              </a:rPr>
              <a:t>More than a basic - Better </a:t>
            </a:r>
          </a:p>
          <a:p>
            <a:pPr>
              <a:buFont typeface="Symbol" panose="05050102010706020507" pitchFamily="18" charset="2"/>
              <a:buChar char="·"/>
            </a:pPr>
            <a:r>
              <a:rPr lang="en-GB" sz="1600" dirty="0">
                <a:solidFill>
                  <a:srgbClr val="000000"/>
                </a:solidFill>
                <a:latin typeface="Times New Roman" panose="02020603050405020304" pitchFamily="18" charset="0"/>
              </a:rPr>
              <a:t>This also... </a:t>
            </a:r>
          </a:p>
          <a:p>
            <a:pPr>
              <a:buFont typeface="Symbol" panose="05050102010706020507" pitchFamily="18" charset="2"/>
              <a:buChar char="·"/>
            </a:pPr>
            <a:r>
              <a:rPr lang="en-GB" sz="1600" dirty="0">
                <a:solidFill>
                  <a:srgbClr val="000000"/>
                </a:solidFill>
                <a:latin typeface="Times New Roman" panose="02020603050405020304" pitchFamily="18" charset="0"/>
              </a:rPr>
              <a:t>Another... </a:t>
            </a:r>
          </a:p>
          <a:p>
            <a:pPr>
              <a:buFont typeface="Symbol" panose="05050102010706020507" pitchFamily="18" charset="2"/>
              <a:buChar char="·"/>
            </a:pPr>
            <a:r>
              <a:rPr lang="en-GB" sz="1600" dirty="0">
                <a:solidFill>
                  <a:srgbClr val="000000"/>
                </a:solidFill>
                <a:latin typeface="Times New Roman" panose="02020603050405020304" pitchFamily="18" charset="0"/>
              </a:rPr>
              <a:t>In addition... </a:t>
            </a:r>
          </a:p>
          <a:p>
            <a:pPr>
              <a:buFont typeface="Symbol" panose="05050102010706020507" pitchFamily="18" charset="2"/>
              <a:buChar char="·"/>
            </a:pPr>
            <a:r>
              <a:rPr lang="en-GB" sz="1600" dirty="0">
                <a:solidFill>
                  <a:srgbClr val="000000"/>
                </a:solidFill>
                <a:latin typeface="Times New Roman" panose="02020603050405020304" pitchFamily="18" charset="0"/>
              </a:rPr>
              <a:t>Furthermore... </a:t>
            </a:r>
          </a:p>
          <a:p>
            <a:pPr>
              <a:buFont typeface="Symbol" panose="05050102010706020507" pitchFamily="18" charset="2"/>
              <a:buChar char="·"/>
            </a:pPr>
            <a:r>
              <a:rPr lang="en-GB" sz="1600" dirty="0">
                <a:solidFill>
                  <a:srgbClr val="000000"/>
                </a:solidFill>
                <a:latin typeface="Times New Roman" panose="02020603050405020304" pitchFamily="18" charset="0"/>
              </a:rPr>
              <a:t>Taking this further... </a:t>
            </a:r>
          </a:p>
          <a:p>
            <a:pPr>
              <a:buFont typeface="Symbol" panose="05050102010706020507" pitchFamily="18" charset="2"/>
              <a:buChar char="·"/>
            </a:pPr>
            <a:r>
              <a:rPr lang="en-GB" sz="1600" dirty="0">
                <a:solidFill>
                  <a:srgbClr val="000000"/>
                </a:solidFill>
                <a:latin typeface="Times New Roman" panose="02020603050405020304" pitchFamily="18" charset="0"/>
              </a:rPr>
              <a:t>Perhaps... </a:t>
            </a:r>
          </a:p>
          <a:p>
            <a:pPr>
              <a:buFont typeface="Symbol" panose="05050102010706020507" pitchFamily="18" charset="2"/>
              <a:buChar char="·"/>
            </a:pPr>
            <a:r>
              <a:rPr lang="en-GB" sz="1600" dirty="0">
                <a:solidFill>
                  <a:srgbClr val="000000"/>
                </a:solidFill>
                <a:latin typeface="Times New Roman" panose="02020603050405020304" pitchFamily="18" charset="0"/>
              </a:rPr>
              <a:t>Maybe...</a:t>
            </a:r>
          </a:p>
          <a:p>
            <a:r>
              <a:rPr lang="en-GB" sz="1600" dirty="0">
                <a:solidFill>
                  <a:srgbClr val="000000"/>
                </a:solidFill>
                <a:latin typeface="Times New Roman" panose="02020603050405020304" pitchFamily="18" charset="0"/>
              </a:rPr>
              <a:t> </a:t>
            </a:r>
          </a:p>
          <a:p>
            <a:r>
              <a:rPr lang="en-GB" sz="1600" b="1" dirty="0">
                <a:solidFill>
                  <a:srgbClr val="009300"/>
                </a:solidFill>
                <a:latin typeface="Times New Roman" panose="02020603050405020304" pitchFamily="18" charset="0"/>
              </a:rPr>
              <a:t>Further analysis - Best </a:t>
            </a:r>
          </a:p>
          <a:p>
            <a:pPr>
              <a:buFont typeface="Symbol" panose="05050102010706020507" pitchFamily="18" charset="2"/>
              <a:buChar char="·"/>
            </a:pPr>
            <a:r>
              <a:rPr lang="en-GB" sz="1600" dirty="0">
                <a:solidFill>
                  <a:srgbClr val="000000"/>
                </a:solidFill>
                <a:latin typeface="Times New Roman" panose="02020603050405020304" pitchFamily="18" charset="0"/>
              </a:rPr>
              <a:t>The author might be... </a:t>
            </a:r>
          </a:p>
          <a:p>
            <a:pPr>
              <a:buFont typeface="Symbol" panose="05050102010706020507" pitchFamily="18" charset="2"/>
              <a:buChar char="·"/>
            </a:pPr>
            <a:r>
              <a:rPr lang="en-GB" sz="1600" dirty="0">
                <a:solidFill>
                  <a:srgbClr val="000000"/>
                </a:solidFill>
                <a:latin typeface="Times New Roman" panose="02020603050405020304" pitchFamily="18" charset="0"/>
              </a:rPr>
              <a:t>Elsewhere in the text </a:t>
            </a:r>
          </a:p>
          <a:p>
            <a:pPr>
              <a:buFont typeface="Symbol" panose="05050102010706020507" pitchFamily="18" charset="2"/>
              <a:buChar char="·"/>
            </a:pPr>
            <a:r>
              <a:rPr lang="en-GB" sz="1600" dirty="0">
                <a:solidFill>
                  <a:srgbClr val="000000"/>
                </a:solidFill>
                <a:latin typeface="Times New Roman" panose="02020603050405020304" pitchFamily="18" charset="0"/>
              </a:rPr>
              <a:t>This links to the idea </a:t>
            </a:r>
          </a:p>
          <a:p>
            <a:pPr marL="214313" indent="-214313">
              <a:buFont typeface="Arial" panose="020B0604020202020204" pitchFamily="34" charset="0"/>
              <a:buChar char="•"/>
            </a:pPr>
            <a:r>
              <a:rPr lang="en-GB" sz="1600" dirty="0">
                <a:solidFill>
                  <a:srgbClr val="000000"/>
                </a:solidFill>
                <a:latin typeface="Times New Roman" panose="02020603050405020304" pitchFamily="18" charset="0"/>
              </a:rPr>
              <a:t>This supports the point</a:t>
            </a:r>
          </a:p>
        </p:txBody>
      </p:sp>
      <p:sp>
        <p:nvSpPr>
          <p:cNvPr id="6" name="Rectangle 5"/>
          <p:cNvSpPr/>
          <p:nvPr/>
        </p:nvSpPr>
        <p:spPr>
          <a:xfrm>
            <a:off x="53752" y="6519446"/>
            <a:ext cx="9036496" cy="338554"/>
          </a:xfrm>
          <a:prstGeom prst="rect">
            <a:avLst/>
          </a:prstGeom>
        </p:spPr>
        <p:txBody>
          <a:bodyPr wrap="square">
            <a:spAutoFit/>
          </a:bodyPr>
          <a:lstStyle/>
          <a:p>
            <a:pPr algn="ctr">
              <a:defRPr/>
            </a:pPr>
            <a:r>
              <a:rPr lang="en-GB" sz="1600" dirty="0">
                <a:solidFill>
                  <a:schemeClr val="accent6">
                    <a:lumMod val="75000"/>
                  </a:schemeClr>
                </a:solidFill>
                <a:latin typeface="Arial" charset="0"/>
                <a:cs typeface="Arial" charset="0"/>
              </a:rPr>
              <a:t>Most will be able to select  a range of quotations/language devices to support their response.  AO2</a:t>
            </a:r>
          </a:p>
        </p:txBody>
      </p:sp>
    </p:spTree>
    <p:extLst>
      <p:ext uri="{BB962C8B-B14F-4D97-AF65-F5344CB8AC3E}">
        <p14:creationId xmlns:p14="http://schemas.microsoft.com/office/powerpoint/2010/main" val="4229036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052736"/>
            <a:ext cx="8856984" cy="1754326"/>
          </a:xfrm>
          <a:prstGeom prst="rect">
            <a:avLst/>
          </a:prstGeom>
          <a:noFill/>
        </p:spPr>
        <p:txBody>
          <a:bodyPr wrap="square" rtlCol="0">
            <a:spAutoFit/>
          </a:bodyPr>
          <a:lstStyle/>
          <a:p>
            <a:r>
              <a:rPr lang="en-GB" sz="3600" dirty="0"/>
              <a:t>Based on the exemplars we’ve just examined, and using the marksheet attached, </a:t>
            </a:r>
            <a:r>
              <a:rPr lang="en-GB" sz="3600" b="1" dirty="0">
                <a:solidFill>
                  <a:srgbClr val="FF0000"/>
                </a:solidFill>
              </a:rPr>
              <a:t>how well did you do on the homework task</a:t>
            </a:r>
            <a:r>
              <a:rPr lang="en-GB" sz="3600" dirty="0"/>
              <a:t>?</a:t>
            </a:r>
          </a:p>
        </p:txBody>
      </p:sp>
      <p:sp>
        <p:nvSpPr>
          <p:cNvPr id="3" name="TextBox 2"/>
          <p:cNvSpPr txBox="1"/>
          <p:nvPr/>
        </p:nvSpPr>
        <p:spPr>
          <a:xfrm>
            <a:off x="1295636" y="218726"/>
            <a:ext cx="6552728" cy="830997"/>
          </a:xfrm>
          <a:prstGeom prst="rect">
            <a:avLst/>
          </a:prstGeom>
          <a:noFill/>
        </p:spPr>
        <p:txBody>
          <a:bodyPr wrap="square" rtlCol="0">
            <a:spAutoFit/>
          </a:bodyPr>
          <a:lstStyle/>
          <a:p>
            <a:r>
              <a:rPr lang="en-GB" sz="4800" b="1" u="sng" dirty="0">
                <a:solidFill>
                  <a:srgbClr val="00B050"/>
                </a:solidFill>
              </a:rPr>
              <a:t>SELF/PEER ASSESSMENT</a:t>
            </a:r>
          </a:p>
        </p:txBody>
      </p:sp>
      <p:sp>
        <p:nvSpPr>
          <p:cNvPr id="4" name="TextBox 3"/>
          <p:cNvSpPr txBox="1"/>
          <p:nvPr/>
        </p:nvSpPr>
        <p:spPr>
          <a:xfrm>
            <a:off x="323528" y="2778209"/>
            <a:ext cx="1580882" cy="2616101"/>
          </a:xfrm>
          <a:prstGeom prst="rect">
            <a:avLst/>
          </a:prstGeom>
          <a:noFill/>
        </p:spPr>
        <p:txBody>
          <a:bodyPr wrap="none" rtlCol="0">
            <a:spAutoFit/>
          </a:bodyPr>
          <a:lstStyle/>
          <a:p>
            <a:endParaRPr lang="en-GB" sz="2000" dirty="0"/>
          </a:p>
          <a:p>
            <a:r>
              <a:rPr lang="en-GB" sz="3600" b="1" dirty="0">
                <a:solidFill>
                  <a:srgbClr val="00B050"/>
                </a:solidFill>
              </a:rPr>
              <a:t>WWW-</a:t>
            </a:r>
            <a:endParaRPr lang="en-GB" sz="3600" dirty="0"/>
          </a:p>
          <a:p>
            <a:endParaRPr lang="en-GB" sz="3600" dirty="0"/>
          </a:p>
          <a:p>
            <a:endParaRPr lang="en-GB" sz="3600" dirty="0"/>
          </a:p>
          <a:p>
            <a:r>
              <a:rPr lang="en-GB" sz="3600" b="1" dirty="0">
                <a:solidFill>
                  <a:srgbClr val="FF0000"/>
                </a:solidFill>
              </a:rPr>
              <a:t>EBI-  </a:t>
            </a:r>
          </a:p>
        </p:txBody>
      </p:sp>
    </p:spTree>
    <p:extLst>
      <p:ext uri="{BB962C8B-B14F-4D97-AF65-F5344CB8AC3E}">
        <p14:creationId xmlns:p14="http://schemas.microsoft.com/office/powerpoint/2010/main" val="854136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124744"/>
            <a:ext cx="8712968" cy="5355312"/>
          </a:xfrm>
          <a:prstGeom prst="rect">
            <a:avLst/>
          </a:prstGeom>
        </p:spPr>
        <p:txBody>
          <a:bodyPr wrap="square">
            <a:spAutoFit/>
          </a:bodyPr>
          <a:lstStyle/>
          <a:p>
            <a:r>
              <a:rPr lang="en-GB" dirty="0">
                <a:latin typeface="Arial" panose="020B0604020202020204" pitchFamily="34" charset="0"/>
              </a:rPr>
              <a:t>	Shakespeare shows the influence of witchcraft and the supernatural from the beginning of the extract by  the </a:t>
            </a:r>
            <a:r>
              <a:rPr lang="en-GB" b="1" dirty="0">
                <a:solidFill>
                  <a:schemeClr val="accent1"/>
                </a:solidFill>
                <a:latin typeface="Arial" panose="020B0604020202020204" pitchFamily="34" charset="0"/>
              </a:rPr>
              <a:t>use of a rhetorical question</a:t>
            </a:r>
            <a:r>
              <a:rPr lang="en-GB" dirty="0">
                <a:latin typeface="Arial" panose="020B0604020202020204" pitchFamily="34" charset="0"/>
              </a:rPr>
              <a:t>;  </a:t>
            </a:r>
            <a:r>
              <a:rPr lang="en-GB" b="1" dirty="0">
                <a:solidFill>
                  <a:schemeClr val="accent6">
                    <a:lumMod val="75000"/>
                  </a:schemeClr>
                </a:solidFill>
                <a:latin typeface="Arial" panose="020B0604020202020204" pitchFamily="34" charset="0"/>
              </a:rPr>
              <a:t>“Is this a dagger I see before me, the handle toward my hand?”</a:t>
            </a:r>
            <a:r>
              <a:rPr lang="en-GB" dirty="0">
                <a:solidFill>
                  <a:schemeClr val="accent6">
                    <a:lumMod val="75000"/>
                  </a:schemeClr>
                </a:solidFill>
                <a:latin typeface="Arial" panose="020B0604020202020204" pitchFamily="34" charset="0"/>
              </a:rPr>
              <a:t> </a:t>
            </a:r>
            <a:r>
              <a:rPr lang="en-GB" dirty="0">
                <a:latin typeface="Arial" panose="020B0604020202020204" pitchFamily="34" charset="0"/>
              </a:rPr>
              <a:t> This suggests that Macbeth has a very powerful imagination triggered by the witches predictions.  It also demonstrates the power the witches have over him as he is about to commit regicide which is a terrible sin against God and man as Kings were believed to be appointed by God in that era.</a:t>
            </a:r>
          </a:p>
          <a:p>
            <a:r>
              <a:rPr lang="en-GB" dirty="0">
                <a:latin typeface="Arial" panose="020B0604020202020204" pitchFamily="34" charset="0"/>
              </a:rPr>
              <a:t>	Macbeth is clearly hallucinating- a sign of madness caused by associating with the witches. This would engage audiences to see a once powerful Lord and leader of the army in such a state of confusion.  He sees a “</a:t>
            </a:r>
            <a:r>
              <a:rPr lang="en-GB" b="1" dirty="0">
                <a:solidFill>
                  <a:schemeClr val="accent6">
                    <a:lumMod val="75000"/>
                  </a:schemeClr>
                </a:solidFill>
                <a:latin typeface="Arial" panose="020B0604020202020204" pitchFamily="34" charset="0"/>
              </a:rPr>
              <a:t>dagger of the mind” </a:t>
            </a:r>
            <a:r>
              <a:rPr lang="en-GB" dirty="0">
                <a:latin typeface="Arial" panose="020B0604020202020204" pitchFamily="34" charset="0"/>
              </a:rPr>
              <a:t>implying that its is an imaginary dagger; which suggests evil and supernatural forces tricking him.  Macbeth acknowledges that it is a “</a:t>
            </a:r>
            <a:r>
              <a:rPr lang="en-GB" b="1" dirty="0">
                <a:solidFill>
                  <a:schemeClr val="accent6">
                    <a:lumMod val="75000"/>
                  </a:schemeClr>
                </a:solidFill>
                <a:latin typeface="Arial" panose="020B0604020202020204" pitchFamily="34" charset="0"/>
              </a:rPr>
              <a:t>fatal vision</a:t>
            </a:r>
            <a:r>
              <a:rPr lang="en-GB" dirty="0">
                <a:solidFill>
                  <a:schemeClr val="accent6">
                    <a:lumMod val="75000"/>
                  </a:schemeClr>
                </a:solidFill>
                <a:latin typeface="Arial" panose="020B0604020202020204" pitchFamily="34" charset="0"/>
              </a:rPr>
              <a:t>”</a:t>
            </a:r>
            <a:r>
              <a:rPr lang="en-GB" dirty="0"/>
              <a:t> demonstrating his fear about killing King Duncan.  The adjective </a:t>
            </a:r>
            <a:r>
              <a:rPr lang="en-GB" b="1" dirty="0">
                <a:solidFill>
                  <a:schemeClr val="accent6">
                    <a:lumMod val="75000"/>
                  </a:schemeClr>
                </a:solidFill>
              </a:rPr>
              <a:t>“fatal” </a:t>
            </a:r>
            <a:r>
              <a:rPr lang="en-GB" dirty="0"/>
              <a:t>helps to convey the imagery not only of King Duncan’s death but also foreshadows his mental breakdown after committing the crime, and his death at the end of the play.</a:t>
            </a:r>
          </a:p>
          <a:p>
            <a:r>
              <a:rPr lang="en-GB" dirty="0">
                <a:latin typeface="Arial" panose="020B0604020202020204" pitchFamily="34" charset="0"/>
              </a:rPr>
              <a:t>	The power of witchcraft and the supernatural can also be seen in the </a:t>
            </a:r>
            <a:r>
              <a:rPr lang="en-GB" b="1" dirty="0">
                <a:solidFill>
                  <a:srgbClr val="0070C0"/>
                </a:solidFill>
                <a:latin typeface="Arial" panose="020B0604020202020204" pitchFamily="34" charset="0"/>
              </a:rPr>
              <a:t>verb phrase </a:t>
            </a:r>
            <a:r>
              <a:rPr lang="en-GB" b="1" dirty="0">
                <a:solidFill>
                  <a:schemeClr val="accent6">
                    <a:lumMod val="75000"/>
                  </a:schemeClr>
                </a:solidFill>
                <a:latin typeface="Arial" panose="020B0604020202020204" pitchFamily="34" charset="0"/>
              </a:rPr>
              <a:t>“thou </a:t>
            </a:r>
            <a:r>
              <a:rPr lang="en-GB" b="1" dirty="0" err="1">
                <a:solidFill>
                  <a:schemeClr val="accent6">
                    <a:lumMod val="75000"/>
                  </a:schemeClr>
                </a:solidFill>
                <a:latin typeface="Arial" panose="020B0604020202020204" pitchFamily="34" charset="0"/>
              </a:rPr>
              <a:t>marshall’st</a:t>
            </a:r>
            <a:r>
              <a:rPr lang="en-GB" b="1" dirty="0">
                <a:solidFill>
                  <a:schemeClr val="accent6">
                    <a:lumMod val="75000"/>
                  </a:schemeClr>
                </a:solidFill>
                <a:latin typeface="Arial" panose="020B0604020202020204" pitchFamily="34" charset="0"/>
              </a:rPr>
              <a:t> me…” </a:t>
            </a:r>
            <a:r>
              <a:rPr lang="en-GB" dirty="0">
                <a:latin typeface="Arial" panose="020B0604020202020204" pitchFamily="34" charset="0"/>
              </a:rPr>
              <a:t>suggesting that he wasn’t in control of his actions but that he was being steered by the power of the witches.</a:t>
            </a:r>
            <a:endParaRPr lang="en-GB" dirty="0"/>
          </a:p>
          <a:p>
            <a:endParaRPr lang="en-GB" dirty="0"/>
          </a:p>
        </p:txBody>
      </p:sp>
      <p:sp>
        <p:nvSpPr>
          <p:cNvPr id="3" name="TextBox 2"/>
          <p:cNvSpPr txBox="1"/>
          <p:nvPr/>
        </p:nvSpPr>
        <p:spPr>
          <a:xfrm>
            <a:off x="611560" y="5815"/>
            <a:ext cx="7647030" cy="1200329"/>
          </a:xfrm>
          <a:prstGeom prst="rect">
            <a:avLst/>
          </a:prstGeom>
          <a:noFill/>
        </p:spPr>
        <p:txBody>
          <a:bodyPr wrap="none" rtlCol="0">
            <a:spAutoFit/>
          </a:bodyPr>
          <a:lstStyle/>
          <a:p>
            <a:r>
              <a:rPr lang="en-GB" sz="3600" b="1" dirty="0"/>
              <a:t>First bullet point – </a:t>
            </a:r>
            <a:r>
              <a:rPr lang="en-GB" sz="3600" b="1" dirty="0">
                <a:solidFill>
                  <a:srgbClr val="FF0000"/>
                </a:solidFill>
              </a:rPr>
              <a:t>Focus on the extract</a:t>
            </a:r>
          </a:p>
          <a:p>
            <a:pPr algn="ctr"/>
            <a:r>
              <a:rPr lang="en-GB" sz="3600" b="1" dirty="0"/>
              <a:t>EXAMPLE 1</a:t>
            </a:r>
          </a:p>
        </p:txBody>
      </p:sp>
    </p:spTree>
    <p:extLst>
      <p:ext uri="{BB962C8B-B14F-4D97-AF65-F5344CB8AC3E}">
        <p14:creationId xmlns:p14="http://schemas.microsoft.com/office/powerpoint/2010/main" val="1678525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148"/>
            <a:ext cx="8568952" cy="5355312"/>
          </a:xfrm>
          <a:prstGeom prst="rect">
            <a:avLst/>
          </a:prstGeom>
        </p:spPr>
        <p:txBody>
          <a:bodyPr wrap="square">
            <a:spAutoFit/>
          </a:bodyPr>
          <a:lstStyle/>
          <a:p>
            <a:r>
              <a:rPr lang="en-GB" dirty="0"/>
              <a:t>He feels that his mind is playing tricks on him,</a:t>
            </a:r>
            <a:r>
              <a:rPr lang="en-GB" dirty="0">
                <a:solidFill>
                  <a:srgbClr val="7030A0"/>
                </a:solidFill>
                <a:latin typeface="LFT-Etica-Web"/>
              </a:rPr>
              <a:t> </a:t>
            </a:r>
            <a:r>
              <a:rPr lang="en-GB" b="1" dirty="0">
                <a:solidFill>
                  <a:schemeClr val="accent6">
                    <a:lumMod val="75000"/>
                  </a:schemeClr>
                </a:solidFill>
                <a:latin typeface="LFT-Etica-Web"/>
              </a:rPr>
              <a:t>“Mine eyes are made the fools o' </a:t>
            </a:r>
            <a:r>
              <a:rPr lang="en-GB" b="1" dirty="0" err="1">
                <a:solidFill>
                  <a:schemeClr val="accent6">
                    <a:lumMod val="75000"/>
                  </a:schemeClr>
                </a:solidFill>
                <a:latin typeface="LFT-Etica-Web"/>
              </a:rPr>
              <a:t>th</a:t>
            </a:r>
            <a:r>
              <a:rPr lang="en-GB" b="1" dirty="0">
                <a:solidFill>
                  <a:schemeClr val="accent6">
                    <a:lumMod val="75000"/>
                  </a:schemeClr>
                </a:solidFill>
                <a:latin typeface="LFT-Etica-Web"/>
              </a:rPr>
              <a:t>' other senses</a:t>
            </a:r>
            <a:r>
              <a:rPr lang="en-GB" dirty="0">
                <a:solidFill>
                  <a:srgbClr val="7030A0"/>
                </a:solidFill>
                <a:latin typeface="LFT-Etica-Web"/>
              </a:rPr>
              <a:t>”, </a:t>
            </a:r>
            <a:r>
              <a:rPr lang="en-GB" dirty="0">
                <a:latin typeface="LFT-Etica-Web"/>
              </a:rPr>
              <a:t>suggested by the </a:t>
            </a:r>
            <a:r>
              <a:rPr lang="en-GB" b="1" dirty="0">
                <a:solidFill>
                  <a:schemeClr val="accent6">
                    <a:lumMod val="75000"/>
                  </a:schemeClr>
                </a:solidFill>
              </a:rPr>
              <a:t>“gouts of  blood”  </a:t>
            </a:r>
            <a:r>
              <a:rPr lang="en-GB" dirty="0"/>
              <a:t>on  the imaginary dagger, which was leading him to Duncan’s room .  A man of his status is expected to know better and therefore this would be seen as evil, as he is clearly being driven by greed and ambition.  It wasn’t unusual of men in that era to want ultimate power.</a:t>
            </a:r>
          </a:p>
          <a:p>
            <a:endParaRPr lang="en-GB" dirty="0"/>
          </a:p>
          <a:p>
            <a:r>
              <a:rPr lang="en-GB" dirty="0"/>
              <a:t>Macbeth also uses negative imagery of darkness, nightmares, witchcraft, ghosts and wolves, demonstrating that the evil of the witches and his own dark thoughts are overpowering him.  </a:t>
            </a:r>
            <a:r>
              <a:rPr lang="en-GB" dirty="0">
                <a:latin typeface="Arial" panose="020B0604020202020204" pitchFamily="34" charset="0"/>
              </a:rPr>
              <a:t>This creates an eerie atmosphere of the speech.  He also mentions </a:t>
            </a:r>
            <a:r>
              <a:rPr lang="en-GB" b="1" dirty="0">
                <a:solidFill>
                  <a:schemeClr val="accent6">
                    <a:lumMod val="75000"/>
                  </a:schemeClr>
                </a:solidFill>
                <a:latin typeface="Arial" panose="020B0604020202020204" pitchFamily="34" charset="0"/>
              </a:rPr>
              <a:t>“Hecate”, </a:t>
            </a:r>
            <a:r>
              <a:rPr lang="en-GB" dirty="0">
                <a:latin typeface="Arial" panose="020B0604020202020204" pitchFamily="34" charset="0"/>
              </a:rPr>
              <a:t>the goddess of witchcraft as a strong presence </a:t>
            </a:r>
            <a:r>
              <a:rPr lang="en-GB" i="1" dirty="0">
                <a:latin typeface="Arial" panose="020B0604020202020204" pitchFamily="34" charset="0"/>
              </a:rPr>
              <a:t>- </a:t>
            </a:r>
            <a:r>
              <a:rPr lang="en-GB" dirty="0">
                <a:latin typeface="Arial" panose="020B0604020202020204" pitchFamily="34" charset="0"/>
              </a:rPr>
              <a:t>preparing her sacrificial victims.  This could mean both Duncan and Macbeth, since he becomes a victim of his own obsession with witchcraft  and becomes the tragic hero. The implication is that Macbeth is Duncan’s “trusted watchman”, and  the </a:t>
            </a:r>
            <a:r>
              <a:rPr lang="en-GB" b="1" dirty="0">
                <a:solidFill>
                  <a:schemeClr val="accent6">
                    <a:lumMod val="75000"/>
                  </a:schemeClr>
                </a:solidFill>
                <a:latin typeface="Arial" panose="020B0604020202020204" pitchFamily="34" charset="0"/>
              </a:rPr>
              <a:t>“wolf”, </a:t>
            </a:r>
            <a:r>
              <a:rPr lang="en-GB" dirty="0">
                <a:latin typeface="Arial" panose="020B0604020202020204" pitchFamily="34" charset="0"/>
              </a:rPr>
              <a:t>which moves </a:t>
            </a:r>
            <a:r>
              <a:rPr lang="en-GB" b="1" dirty="0">
                <a:solidFill>
                  <a:schemeClr val="accent6">
                    <a:lumMod val="75000"/>
                  </a:schemeClr>
                </a:solidFill>
                <a:latin typeface="Arial" panose="020B0604020202020204" pitchFamily="34" charset="0"/>
              </a:rPr>
              <a:t>“like a ghost”,  </a:t>
            </a:r>
            <a:r>
              <a:rPr lang="en-GB" dirty="0">
                <a:latin typeface="Arial" panose="020B0604020202020204" pitchFamily="34" charset="0"/>
              </a:rPr>
              <a:t>towards his prey- Duncan.  The use of the animal imagery contrasts with the simile of “a ghost”, inferring Macbeth’s change from a fierce warrior to an evil phantom.  Just as talk of the murder makes  him start to have doubts again, (showing that he knows right from wrong, and good over evil), his evil thoughts is interrupted by the </a:t>
            </a:r>
            <a:r>
              <a:rPr lang="en-GB" b="1" dirty="0">
                <a:solidFill>
                  <a:schemeClr val="accent6">
                    <a:lumMod val="75000"/>
                  </a:schemeClr>
                </a:solidFill>
                <a:latin typeface="Arial" panose="020B0604020202020204" pitchFamily="34" charset="0"/>
              </a:rPr>
              <a:t>“bell”, </a:t>
            </a:r>
            <a:r>
              <a:rPr lang="en-GB" dirty="0">
                <a:latin typeface="Arial" panose="020B0604020202020204" pitchFamily="34" charset="0"/>
              </a:rPr>
              <a:t>a signal from Lady Macbeth that it is time to do the deed.</a:t>
            </a:r>
            <a:endParaRPr lang="en-GB" dirty="0"/>
          </a:p>
        </p:txBody>
      </p:sp>
    </p:spTree>
    <p:extLst>
      <p:ext uri="{BB962C8B-B14F-4D97-AF65-F5344CB8AC3E}">
        <p14:creationId xmlns:p14="http://schemas.microsoft.com/office/powerpoint/2010/main" val="586527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052736"/>
            <a:ext cx="8856984" cy="1754326"/>
          </a:xfrm>
          <a:prstGeom prst="rect">
            <a:avLst/>
          </a:prstGeom>
          <a:noFill/>
        </p:spPr>
        <p:txBody>
          <a:bodyPr wrap="square" rtlCol="0">
            <a:spAutoFit/>
          </a:bodyPr>
          <a:lstStyle/>
          <a:p>
            <a:r>
              <a:rPr lang="en-GB" sz="3600" dirty="0"/>
              <a:t>Based on the exemplars we’ve just examined, and using the marksheet attached, </a:t>
            </a:r>
            <a:r>
              <a:rPr lang="en-GB" sz="3600" b="1" dirty="0">
                <a:solidFill>
                  <a:srgbClr val="FF0000"/>
                </a:solidFill>
              </a:rPr>
              <a:t>how well did you do on the homework task</a:t>
            </a:r>
            <a:r>
              <a:rPr lang="en-GB" sz="3600" dirty="0"/>
              <a:t>?</a:t>
            </a:r>
          </a:p>
        </p:txBody>
      </p:sp>
      <p:sp>
        <p:nvSpPr>
          <p:cNvPr id="3" name="TextBox 2"/>
          <p:cNvSpPr txBox="1"/>
          <p:nvPr/>
        </p:nvSpPr>
        <p:spPr>
          <a:xfrm>
            <a:off x="1295636" y="218726"/>
            <a:ext cx="6552728" cy="830997"/>
          </a:xfrm>
          <a:prstGeom prst="rect">
            <a:avLst/>
          </a:prstGeom>
          <a:noFill/>
        </p:spPr>
        <p:txBody>
          <a:bodyPr wrap="square" rtlCol="0">
            <a:spAutoFit/>
          </a:bodyPr>
          <a:lstStyle/>
          <a:p>
            <a:r>
              <a:rPr lang="en-GB" sz="4800" b="1" u="sng" dirty="0">
                <a:solidFill>
                  <a:srgbClr val="00B050"/>
                </a:solidFill>
              </a:rPr>
              <a:t>SELF/PEER ASSESSMENT</a:t>
            </a:r>
          </a:p>
        </p:txBody>
      </p:sp>
      <p:sp>
        <p:nvSpPr>
          <p:cNvPr id="4" name="TextBox 3"/>
          <p:cNvSpPr txBox="1"/>
          <p:nvPr/>
        </p:nvSpPr>
        <p:spPr>
          <a:xfrm>
            <a:off x="683568" y="3284984"/>
            <a:ext cx="1580882" cy="2616101"/>
          </a:xfrm>
          <a:prstGeom prst="rect">
            <a:avLst/>
          </a:prstGeom>
          <a:noFill/>
        </p:spPr>
        <p:txBody>
          <a:bodyPr wrap="none" rtlCol="0">
            <a:spAutoFit/>
          </a:bodyPr>
          <a:lstStyle/>
          <a:p>
            <a:endParaRPr lang="en-GB" sz="2000" dirty="0"/>
          </a:p>
          <a:p>
            <a:r>
              <a:rPr lang="en-GB" sz="3600" b="1" dirty="0">
                <a:solidFill>
                  <a:srgbClr val="00B050"/>
                </a:solidFill>
              </a:rPr>
              <a:t>WWW-</a:t>
            </a:r>
            <a:endParaRPr lang="en-GB" sz="3600" dirty="0"/>
          </a:p>
          <a:p>
            <a:endParaRPr lang="en-GB" sz="3600" dirty="0"/>
          </a:p>
          <a:p>
            <a:endParaRPr lang="en-GB" sz="3600" dirty="0"/>
          </a:p>
          <a:p>
            <a:r>
              <a:rPr lang="en-GB" sz="3600" b="1" dirty="0">
                <a:solidFill>
                  <a:srgbClr val="FF0000"/>
                </a:solidFill>
              </a:rPr>
              <a:t>EBI-  </a:t>
            </a:r>
          </a:p>
        </p:txBody>
      </p:sp>
    </p:spTree>
    <p:extLst>
      <p:ext uri="{BB962C8B-B14F-4D97-AF65-F5344CB8AC3E}">
        <p14:creationId xmlns:p14="http://schemas.microsoft.com/office/powerpoint/2010/main" val="744958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124744"/>
            <a:ext cx="8712968" cy="5909310"/>
          </a:xfrm>
          <a:prstGeom prst="rect">
            <a:avLst/>
          </a:prstGeom>
        </p:spPr>
        <p:txBody>
          <a:bodyPr wrap="square">
            <a:spAutoFit/>
          </a:bodyPr>
          <a:lstStyle/>
          <a:p>
            <a:r>
              <a:rPr lang="en-GB" dirty="0">
                <a:latin typeface="Arial" panose="020B0604020202020204" pitchFamily="34" charset="0"/>
              </a:rPr>
              <a:t>Shakespeare’s Macbeth, set in </a:t>
            </a:r>
            <a:r>
              <a:rPr lang="en-GB" dirty="0" smtClean="0">
                <a:latin typeface="Arial" panose="020B0604020202020204" pitchFamily="34" charset="0"/>
              </a:rPr>
              <a:t>11</a:t>
            </a:r>
            <a:r>
              <a:rPr lang="en-GB" baseline="30000" dirty="0" smtClean="0">
                <a:latin typeface="Arial" panose="020B0604020202020204" pitchFamily="34" charset="0"/>
              </a:rPr>
              <a:t>th</a:t>
            </a:r>
            <a:r>
              <a:rPr lang="en-GB" dirty="0" smtClean="0">
                <a:latin typeface="Arial" panose="020B0604020202020204" pitchFamily="34" charset="0"/>
              </a:rPr>
              <a:t> </a:t>
            </a:r>
            <a:r>
              <a:rPr lang="en-GB" dirty="0">
                <a:latin typeface="Arial" panose="020B0604020202020204" pitchFamily="34" charset="0"/>
              </a:rPr>
              <a:t>century Scotland, shows the influence of witchcraft and the supernatural on the protagonist Macbeth, (the once, loyal, heroic leader of the army who led Scotland to victory against the Norwegians)  evident from the beginning of the extract.</a:t>
            </a:r>
          </a:p>
          <a:p>
            <a:endParaRPr lang="en-GB" dirty="0">
              <a:latin typeface="Arial" panose="020B0604020202020204" pitchFamily="34" charset="0"/>
            </a:endParaRPr>
          </a:p>
          <a:p>
            <a:r>
              <a:rPr lang="en-GB" dirty="0">
                <a:latin typeface="Arial" panose="020B0604020202020204" pitchFamily="34" charset="0"/>
              </a:rPr>
              <a:t> After deciding to go through with the </a:t>
            </a:r>
            <a:r>
              <a:rPr lang="en-GB" b="1" dirty="0">
                <a:solidFill>
                  <a:schemeClr val="accent6">
                    <a:lumMod val="75000"/>
                  </a:schemeClr>
                </a:solidFill>
                <a:latin typeface="Arial" panose="020B0604020202020204" pitchFamily="34" charset="0"/>
              </a:rPr>
              <a:t>"terrible feat” </a:t>
            </a:r>
            <a:r>
              <a:rPr lang="en-GB" dirty="0">
                <a:latin typeface="Arial" panose="020B0604020202020204" pitchFamily="34" charset="0"/>
              </a:rPr>
              <a:t>of murdering King Duncan, he sits alone, waiting for the bell which will summon him to murder Duncan, pondering his decision one final time.  </a:t>
            </a:r>
            <a:r>
              <a:rPr lang="en-GB" b="1" dirty="0">
                <a:solidFill>
                  <a:schemeClr val="accent1"/>
                </a:solidFill>
                <a:latin typeface="Arial" panose="020B0604020202020204" pitchFamily="34" charset="0"/>
              </a:rPr>
              <a:t>Shakespeare’s use of a rhetorical question</a:t>
            </a:r>
            <a:r>
              <a:rPr lang="en-GB" dirty="0">
                <a:latin typeface="Arial" panose="020B0604020202020204" pitchFamily="34" charset="0"/>
              </a:rPr>
              <a:t>;  </a:t>
            </a:r>
            <a:r>
              <a:rPr lang="en-GB" b="1" dirty="0">
                <a:solidFill>
                  <a:schemeClr val="accent6">
                    <a:lumMod val="75000"/>
                  </a:schemeClr>
                </a:solidFill>
                <a:latin typeface="Arial" panose="020B0604020202020204" pitchFamily="34" charset="0"/>
              </a:rPr>
              <a:t>“Is this a dagger I see before me, the handle toward my hand?”</a:t>
            </a:r>
            <a:r>
              <a:rPr lang="en-GB" dirty="0">
                <a:solidFill>
                  <a:schemeClr val="accent6">
                    <a:lumMod val="75000"/>
                  </a:schemeClr>
                </a:solidFill>
                <a:latin typeface="Arial" panose="020B0604020202020204" pitchFamily="34" charset="0"/>
              </a:rPr>
              <a:t> </a:t>
            </a:r>
            <a:r>
              <a:rPr lang="en-GB" dirty="0">
                <a:latin typeface="Arial" panose="020B0604020202020204" pitchFamily="34" charset="0"/>
              </a:rPr>
              <a:t> is the first glimpse of Macbeth's powerful imagination – an imagination arguably triggered by the witches predictions, which led to him to this point; about to commit regicide – the ultimate crime and sin against God and man; since Kings were believed to be appointed by God in that era. Clearly hallucinating, the question would dramatically engage audiences, presenting Macbeth’s confusion about whether the dagger is real or simply a figment of his imagination, which links directly to their first encounter with the witches where Banquo extrapolated this same sentiment about the </a:t>
            </a:r>
            <a:r>
              <a:rPr lang="en-GB" b="1" dirty="0">
                <a:solidFill>
                  <a:schemeClr val="accent6">
                    <a:lumMod val="75000"/>
                  </a:schemeClr>
                </a:solidFill>
                <a:latin typeface="Arial" panose="020B0604020202020204" pitchFamily="34" charset="0"/>
              </a:rPr>
              <a:t>“old hags”. </a:t>
            </a:r>
            <a:r>
              <a:rPr lang="en-GB" dirty="0">
                <a:latin typeface="Arial" panose="020B0604020202020204" pitchFamily="34" charset="0"/>
              </a:rPr>
              <a:t>This imaginary “</a:t>
            </a:r>
            <a:r>
              <a:rPr lang="en-GB" b="1" dirty="0">
                <a:solidFill>
                  <a:schemeClr val="accent6">
                    <a:lumMod val="75000"/>
                  </a:schemeClr>
                </a:solidFill>
                <a:latin typeface="Arial" panose="020B0604020202020204" pitchFamily="34" charset="0"/>
              </a:rPr>
              <a:t>dagger of the mind” </a:t>
            </a:r>
            <a:r>
              <a:rPr lang="en-GB" dirty="0">
                <a:latin typeface="Arial" panose="020B0604020202020204" pitchFamily="34" charset="0"/>
              </a:rPr>
              <a:t>is therefore a supernatural entity that Macbeth himself acknowledges is a “</a:t>
            </a:r>
            <a:r>
              <a:rPr lang="en-GB" b="1" dirty="0">
                <a:solidFill>
                  <a:schemeClr val="accent6">
                    <a:lumMod val="75000"/>
                  </a:schemeClr>
                </a:solidFill>
                <a:latin typeface="Arial" panose="020B0604020202020204" pitchFamily="34" charset="0"/>
              </a:rPr>
              <a:t>fatal vision</a:t>
            </a:r>
            <a:r>
              <a:rPr lang="en-GB" dirty="0">
                <a:solidFill>
                  <a:schemeClr val="accent6">
                    <a:lumMod val="75000"/>
                  </a:schemeClr>
                </a:solidFill>
                <a:latin typeface="Arial" panose="020B0604020202020204" pitchFamily="34" charset="0"/>
              </a:rPr>
              <a:t>” </a:t>
            </a:r>
            <a:r>
              <a:rPr lang="en-GB" dirty="0"/>
              <a:t>arising from </a:t>
            </a:r>
            <a:r>
              <a:rPr lang="en-GB" b="1" dirty="0">
                <a:solidFill>
                  <a:schemeClr val="accent6">
                    <a:lumMod val="75000"/>
                  </a:schemeClr>
                </a:solidFill>
              </a:rPr>
              <a:t>‘a heat oppressed brain’</a:t>
            </a:r>
            <a:r>
              <a:rPr lang="en-GB" dirty="0"/>
              <a:t> demonstrating his paranoia and terror about committing this deed, inevitably  foreshadowing the mental trauma he suffers after committing the crime.</a:t>
            </a:r>
          </a:p>
          <a:p>
            <a:endParaRPr lang="en-GB" dirty="0"/>
          </a:p>
        </p:txBody>
      </p:sp>
      <p:sp>
        <p:nvSpPr>
          <p:cNvPr id="3" name="TextBox 2"/>
          <p:cNvSpPr txBox="1"/>
          <p:nvPr/>
        </p:nvSpPr>
        <p:spPr>
          <a:xfrm>
            <a:off x="611560" y="260648"/>
            <a:ext cx="2351926" cy="646331"/>
          </a:xfrm>
          <a:prstGeom prst="rect">
            <a:avLst/>
          </a:prstGeom>
          <a:noFill/>
        </p:spPr>
        <p:txBody>
          <a:bodyPr wrap="none" rtlCol="0">
            <a:spAutoFit/>
          </a:bodyPr>
          <a:lstStyle/>
          <a:p>
            <a:r>
              <a:rPr lang="en-GB" sz="3600" b="1" dirty="0"/>
              <a:t>EXAMPLE 2</a:t>
            </a:r>
            <a:endParaRPr lang="en-GB" sz="3600" b="1" dirty="0">
              <a:solidFill>
                <a:srgbClr val="FF0000"/>
              </a:solidFill>
            </a:endParaRPr>
          </a:p>
        </p:txBody>
      </p:sp>
    </p:spTree>
    <p:extLst>
      <p:ext uri="{BB962C8B-B14F-4D97-AF65-F5344CB8AC3E}">
        <p14:creationId xmlns:p14="http://schemas.microsoft.com/office/powerpoint/2010/main" val="642678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148"/>
            <a:ext cx="8568952" cy="6740307"/>
          </a:xfrm>
          <a:prstGeom prst="rect">
            <a:avLst/>
          </a:prstGeom>
        </p:spPr>
        <p:txBody>
          <a:bodyPr wrap="square">
            <a:spAutoFit/>
          </a:bodyPr>
          <a:lstStyle/>
          <a:p>
            <a:r>
              <a:rPr lang="en-GB" dirty="0">
                <a:latin typeface="Arial" panose="020B0604020202020204" pitchFamily="34" charset="0"/>
              </a:rPr>
              <a:t>The power of witchcraft and the supernatural can also be seen in the </a:t>
            </a:r>
            <a:r>
              <a:rPr lang="en-GB" b="1" dirty="0">
                <a:solidFill>
                  <a:srgbClr val="0070C0"/>
                </a:solidFill>
                <a:latin typeface="Arial" panose="020B0604020202020204" pitchFamily="34" charset="0"/>
              </a:rPr>
              <a:t>verb phrase </a:t>
            </a:r>
            <a:r>
              <a:rPr lang="en-GB" b="1" dirty="0">
                <a:solidFill>
                  <a:schemeClr val="accent6">
                    <a:lumMod val="75000"/>
                  </a:schemeClr>
                </a:solidFill>
                <a:latin typeface="Arial" panose="020B0604020202020204" pitchFamily="34" charset="0"/>
              </a:rPr>
              <a:t>“thou </a:t>
            </a:r>
            <a:r>
              <a:rPr lang="en-GB" b="1" dirty="0" err="1">
                <a:solidFill>
                  <a:schemeClr val="accent6">
                    <a:lumMod val="75000"/>
                  </a:schemeClr>
                </a:solidFill>
                <a:latin typeface="Arial" panose="020B0604020202020204" pitchFamily="34" charset="0"/>
              </a:rPr>
              <a:t>marshall’st</a:t>
            </a:r>
            <a:r>
              <a:rPr lang="en-GB" b="1" dirty="0">
                <a:solidFill>
                  <a:schemeClr val="accent6">
                    <a:lumMod val="75000"/>
                  </a:schemeClr>
                </a:solidFill>
                <a:latin typeface="Arial" panose="020B0604020202020204" pitchFamily="34" charset="0"/>
              </a:rPr>
              <a:t> me…” </a:t>
            </a:r>
            <a:r>
              <a:rPr lang="en-GB" dirty="0">
                <a:latin typeface="Arial" panose="020B0604020202020204" pitchFamily="34" charset="0"/>
              </a:rPr>
              <a:t>almost </a:t>
            </a:r>
            <a:r>
              <a:rPr lang="en-GB" b="1" dirty="0">
                <a:solidFill>
                  <a:srgbClr val="0070C0"/>
                </a:solidFill>
                <a:latin typeface="Arial" panose="020B0604020202020204" pitchFamily="34" charset="0"/>
              </a:rPr>
              <a:t>personifying</a:t>
            </a:r>
            <a:r>
              <a:rPr lang="en-GB" dirty="0">
                <a:latin typeface="Arial" panose="020B0604020202020204" pitchFamily="34" charset="0"/>
              </a:rPr>
              <a:t> the phantom dagger – as though he wasn’t in control of his actions but rather being controlled or steered by this ghostlike, paranormal force. </a:t>
            </a:r>
            <a:r>
              <a:rPr lang="en-GB" dirty="0"/>
              <a:t>He feels that his senses are playing tricks on him,</a:t>
            </a:r>
            <a:r>
              <a:rPr lang="en-GB" dirty="0">
                <a:solidFill>
                  <a:srgbClr val="7030A0"/>
                </a:solidFill>
                <a:latin typeface="LFT-Etica-Web"/>
              </a:rPr>
              <a:t> </a:t>
            </a:r>
            <a:r>
              <a:rPr lang="en-GB" b="1" dirty="0">
                <a:solidFill>
                  <a:schemeClr val="accent6">
                    <a:lumMod val="75000"/>
                  </a:schemeClr>
                </a:solidFill>
                <a:latin typeface="LFT-Etica-Web"/>
              </a:rPr>
              <a:t>“Mine eyes are made the fools o' </a:t>
            </a:r>
            <a:r>
              <a:rPr lang="en-GB" b="1" dirty="0" err="1">
                <a:solidFill>
                  <a:schemeClr val="accent6">
                    <a:lumMod val="75000"/>
                  </a:schemeClr>
                </a:solidFill>
                <a:latin typeface="LFT-Etica-Web"/>
              </a:rPr>
              <a:t>th</a:t>
            </a:r>
            <a:r>
              <a:rPr lang="en-GB" b="1" dirty="0">
                <a:solidFill>
                  <a:schemeClr val="accent6">
                    <a:lumMod val="75000"/>
                  </a:schemeClr>
                </a:solidFill>
                <a:latin typeface="LFT-Etica-Web"/>
              </a:rPr>
              <a:t>' other senses</a:t>
            </a:r>
            <a:r>
              <a:rPr lang="en-GB" dirty="0">
                <a:solidFill>
                  <a:srgbClr val="7030A0"/>
                </a:solidFill>
                <a:latin typeface="LFT-Etica-Web"/>
              </a:rPr>
              <a:t>”,</a:t>
            </a:r>
            <a:r>
              <a:rPr lang="en-GB" dirty="0"/>
              <a:t> especially when the dagger reappears stained with imaginary  </a:t>
            </a:r>
            <a:r>
              <a:rPr lang="en-GB" b="1" dirty="0">
                <a:solidFill>
                  <a:schemeClr val="accent6">
                    <a:lumMod val="75000"/>
                  </a:schemeClr>
                </a:solidFill>
              </a:rPr>
              <a:t>“gouts of  blood”  </a:t>
            </a:r>
            <a:r>
              <a:rPr lang="en-GB" dirty="0"/>
              <a:t>on it, and leads him to Duncan’s chamber.  Again, Banquo had warned him of this deception by the </a:t>
            </a:r>
            <a:r>
              <a:rPr lang="en-GB" b="1" dirty="0">
                <a:solidFill>
                  <a:schemeClr val="accent6">
                    <a:lumMod val="75000"/>
                  </a:schemeClr>
                </a:solidFill>
              </a:rPr>
              <a:t>“instruments of darkness” </a:t>
            </a:r>
            <a:r>
              <a:rPr lang="en-GB" dirty="0"/>
              <a:t>when he first became so </a:t>
            </a:r>
            <a:r>
              <a:rPr lang="en-GB" b="1" dirty="0">
                <a:solidFill>
                  <a:schemeClr val="accent6">
                    <a:lumMod val="75000"/>
                  </a:schemeClr>
                </a:solidFill>
              </a:rPr>
              <a:t>“rapt” </a:t>
            </a:r>
            <a:r>
              <a:rPr lang="en-GB" dirty="0"/>
              <a:t>in his thoughts after the predictions.</a:t>
            </a:r>
          </a:p>
          <a:p>
            <a:endParaRPr lang="en-GB" dirty="0"/>
          </a:p>
          <a:p>
            <a:r>
              <a:rPr lang="en-GB" dirty="0"/>
              <a:t>Macbeth states that </a:t>
            </a:r>
            <a:r>
              <a:rPr lang="en-GB" b="1" dirty="0">
                <a:solidFill>
                  <a:schemeClr val="accent6">
                    <a:lumMod val="75000"/>
                  </a:schemeClr>
                </a:solidFill>
              </a:rPr>
              <a:t>“nature seems dead”.  </a:t>
            </a:r>
            <a:r>
              <a:rPr lang="en-GB" dirty="0"/>
              <a:t>The personification of </a:t>
            </a:r>
            <a:r>
              <a:rPr lang="en-GB" b="1" dirty="0">
                <a:solidFill>
                  <a:schemeClr val="accent6">
                    <a:lumMod val="75000"/>
                  </a:schemeClr>
                </a:solidFill>
              </a:rPr>
              <a:t>“nature” </a:t>
            </a:r>
            <a:r>
              <a:rPr lang="en-GB" dirty="0"/>
              <a:t>here subliminally refers to the natural order of things being reversed or taken over by supernatural forces, and the negative imagery of darkness, nightmares, witchcraft, ghosts and wolves, that follow, connotes that the evil of the witches and his own dark thoughts have consumed him.  </a:t>
            </a:r>
            <a:r>
              <a:rPr lang="en-GB" dirty="0">
                <a:latin typeface="Arial" panose="020B0604020202020204" pitchFamily="34" charset="0"/>
              </a:rPr>
              <a:t>The ominous and eerie atmosphere of the speech is enhanced by the use of successive</a:t>
            </a:r>
            <a:r>
              <a:rPr lang="en-GB" b="1" dirty="0">
                <a:solidFill>
                  <a:srgbClr val="0070C0"/>
                </a:solidFill>
                <a:latin typeface="Arial" panose="020B0604020202020204" pitchFamily="34" charset="0"/>
              </a:rPr>
              <a:t> allusions </a:t>
            </a:r>
            <a:r>
              <a:rPr lang="en-GB" dirty="0">
                <a:latin typeface="Arial" panose="020B0604020202020204" pitchFamily="34" charset="0"/>
              </a:rPr>
              <a:t>to people and practices which conjure up images of satanic and earthly evil. </a:t>
            </a:r>
            <a:r>
              <a:rPr lang="en-GB" b="1" dirty="0">
                <a:solidFill>
                  <a:schemeClr val="accent6">
                    <a:lumMod val="75000"/>
                  </a:schemeClr>
                </a:solidFill>
                <a:latin typeface="Arial" panose="020B0604020202020204" pitchFamily="34" charset="0"/>
              </a:rPr>
              <a:t>“Hecate”, </a:t>
            </a:r>
            <a:r>
              <a:rPr lang="en-GB" dirty="0">
                <a:latin typeface="Arial" panose="020B0604020202020204" pitchFamily="34" charset="0"/>
              </a:rPr>
              <a:t>the goddess of witchcraft has a strong presence overall in </a:t>
            </a:r>
            <a:r>
              <a:rPr lang="en-GB" i="1" dirty="0">
                <a:latin typeface="Arial" panose="020B0604020202020204" pitchFamily="34" charset="0"/>
              </a:rPr>
              <a:t>Macbeth - </a:t>
            </a:r>
            <a:r>
              <a:rPr lang="en-GB" dirty="0">
                <a:latin typeface="Arial" panose="020B0604020202020204" pitchFamily="34" charset="0"/>
              </a:rPr>
              <a:t>preparing her sacrificial victims, and Murder himself, summoned by his trusted watchman (Macbeth) , the </a:t>
            </a:r>
            <a:r>
              <a:rPr lang="en-GB" b="1" dirty="0">
                <a:solidFill>
                  <a:schemeClr val="accent6">
                    <a:lumMod val="75000"/>
                  </a:schemeClr>
                </a:solidFill>
                <a:latin typeface="Arial" panose="020B0604020202020204" pitchFamily="34" charset="0"/>
              </a:rPr>
              <a:t>“wolf”, </a:t>
            </a:r>
            <a:r>
              <a:rPr lang="en-GB" dirty="0">
                <a:latin typeface="Arial" panose="020B0604020202020204" pitchFamily="34" charset="0"/>
              </a:rPr>
              <a:t>moves with the power and speed of evil king </a:t>
            </a:r>
            <a:r>
              <a:rPr lang="en-GB" b="1" dirty="0">
                <a:solidFill>
                  <a:schemeClr val="accent6">
                    <a:lumMod val="75000"/>
                  </a:schemeClr>
                </a:solidFill>
                <a:latin typeface="Arial" panose="020B0604020202020204" pitchFamily="34" charset="0"/>
              </a:rPr>
              <a:t>“Tarquin</a:t>
            </a:r>
            <a:r>
              <a:rPr lang="en-GB" dirty="0">
                <a:latin typeface="Arial" panose="020B0604020202020204" pitchFamily="34" charset="0"/>
              </a:rPr>
              <a:t>”- </a:t>
            </a:r>
            <a:r>
              <a:rPr lang="en-GB" b="1" dirty="0">
                <a:solidFill>
                  <a:schemeClr val="accent6">
                    <a:lumMod val="75000"/>
                  </a:schemeClr>
                </a:solidFill>
                <a:latin typeface="Arial" panose="020B0604020202020204" pitchFamily="34" charset="0"/>
              </a:rPr>
              <a:t>“like a ghost”,  </a:t>
            </a:r>
            <a:r>
              <a:rPr lang="en-GB" dirty="0">
                <a:latin typeface="Arial" panose="020B0604020202020204" pitchFamily="34" charset="0"/>
              </a:rPr>
              <a:t>towards his prey- Duncan. </a:t>
            </a:r>
            <a:br>
              <a:rPr lang="en-GB" dirty="0">
                <a:latin typeface="Arial" panose="020B0604020202020204" pitchFamily="34" charset="0"/>
              </a:rPr>
            </a:br>
            <a:r>
              <a:rPr lang="en-GB" dirty="0">
                <a:latin typeface="Arial" panose="020B0604020202020204" pitchFamily="34" charset="0"/>
              </a:rPr>
              <a:t/>
            </a:r>
            <a:br>
              <a:rPr lang="en-GB" dirty="0">
                <a:latin typeface="Arial" panose="020B0604020202020204" pitchFamily="34" charset="0"/>
              </a:rPr>
            </a:br>
            <a:r>
              <a:rPr lang="en-GB" dirty="0">
                <a:latin typeface="Arial" panose="020B0604020202020204" pitchFamily="34" charset="0"/>
              </a:rPr>
              <a:t>Just as talk of the murder is about to stifle his courage, Macbeth's intense illusion is shattered by the </a:t>
            </a:r>
            <a:r>
              <a:rPr lang="en-GB" b="1" dirty="0">
                <a:solidFill>
                  <a:schemeClr val="accent6">
                    <a:lumMod val="75000"/>
                  </a:schemeClr>
                </a:solidFill>
                <a:latin typeface="Arial" panose="020B0604020202020204" pitchFamily="34" charset="0"/>
              </a:rPr>
              <a:t>“bell”, </a:t>
            </a:r>
            <a:r>
              <a:rPr lang="en-GB" dirty="0">
                <a:latin typeface="Arial" panose="020B0604020202020204" pitchFamily="34" charset="0"/>
              </a:rPr>
              <a:t>a signal from Lady Macbeth that Duncan's chamberlains are asleep, and Macbeth races away to commit the heinous crime.</a:t>
            </a:r>
            <a:endParaRPr lang="en-GB" dirty="0"/>
          </a:p>
        </p:txBody>
      </p:sp>
    </p:spTree>
    <p:extLst>
      <p:ext uri="{BB962C8B-B14F-4D97-AF65-F5344CB8AC3E}">
        <p14:creationId xmlns:p14="http://schemas.microsoft.com/office/powerpoint/2010/main" val="1640377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3648" y="260648"/>
            <a:ext cx="6552728" cy="646331"/>
          </a:xfrm>
          <a:prstGeom prst="rect">
            <a:avLst/>
          </a:prstGeom>
        </p:spPr>
        <p:txBody>
          <a:bodyPr wrap="square">
            <a:spAutoFit/>
          </a:bodyPr>
          <a:lstStyle/>
          <a:p>
            <a:pPr marL="342900" lvl="0" indent="-342900">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how Shakespeare presents Macbeth’s link to witchcraft and the supernatural in the play as a whole (15 marks)</a:t>
            </a:r>
            <a:endParaRPr lang="en-GB" dirty="0">
              <a:latin typeface="Times New Roman" panose="02020603050405020304" pitchFamily="18" charset="0"/>
              <a:ea typeface="Times New Roman" panose="02020603050405020304" pitchFamily="18" charset="0"/>
            </a:endParaRPr>
          </a:p>
        </p:txBody>
      </p:sp>
      <p:sp>
        <p:nvSpPr>
          <p:cNvPr id="3" name="Rectangle 2"/>
          <p:cNvSpPr/>
          <p:nvPr/>
        </p:nvSpPr>
        <p:spPr>
          <a:xfrm>
            <a:off x="755576" y="116632"/>
            <a:ext cx="8064896"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251520" y="1124744"/>
            <a:ext cx="8568952" cy="2585323"/>
          </a:xfrm>
          <a:prstGeom prst="rect">
            <a:avLst/>
          </a:prstGeom>
        </p:spPr>
        <p:txBody>
          <a:bodyPr wrap="square">
            <a:spAutoFit/>
          </a:bodyPr>
          <a:lstStyle/>
          <a:p>
            <a:r>
              <a:rPr lang="en-GB" dirty="0"/>
              <a:t>Elements of the Supernatural that are presented in ‘Macbeth’:</a:t>
            </a:r>
          </a:p>
          <a:p>
            <a:endParaRPr lang="en-GB" dirty="0"/>
          </a:p>
          <a:p>
            <a:r>
              <a:rPr lang="en-GB" dirty="0"/>
              <a:t>1</a:t>
            </a:r>
            <a:r>
              <a:rPr lang="en-GB" b="1" dirty="0">
                <a:solidFill>
                  <a:srgbClr val="FF0000"/>
                </a:solidFill>
              </a:rPr>
              <a:t>. The three Witches  - Act 1 Scene 1, Act 1 Scene 3, Act 3 Scene 5, Act 4 Scene 1.</a:t>
            </a:r>
            <a:endParaRPr lang="en-GB" dirty="0">
              <a:solidFill>
                <a:srgbClr val="7030A0"/>
              </a:solidFill>
            </a:endParaRPr>
          </a:p>
          <a:p>
            <a:r>
              <a:rPr lang="en-GB" dirty="0">
                <a:solidFill>
                  <a:srgbClr val="7030A0"/>
                </a:solidFill>
              </a:rPr>
              <a:t>2. Dagger hallucination – Act 2 Scene 1    </a:t>
            </a:r>
            <a:r>
              <a:rPr lang="en-GB" b="1" dirty="0">
                <a:solidFill>
                  <a:srgbClr val="00B050"/>
                </a:solidFill>
              </a:rPr>
              <a:t>Already done in the first half.</a:t>
            </a:r>
            <a:endParaRPr lang="en-GB" dirty="0"/>
          </a:p>
          <a:p>
            <a:r>
              <a:rPr lang="en-GB" dirty="0"/>
              <a:t>3. </a:t>
            </a:r>
            <a:r>
              <a:rPr lang="en-GB" b="1" dirty="0">
                <a:solidFill>
                  <a:srgbClr val="FF0000"/>
                </a:solidFill>
              </a:rPr>
              <a:t>Banquo’s Ghost – Act 3 Scene 4</a:t>
            </a:r>
          </a:p>
          <a:p>
            <a:r>
              <a:rPr lang="en-GB" b="1" dirty="0">
                <a:solidFill>
                  <a:srgbClr val="FF0000"/>
                </a:solidFill>
              </a:rPr>
              <a:t>4. Images of Hell – Act 2 Scene 3 (Porter’s speech)</a:t>
            </a:r>
          </a:p>
          <a:p>
            <a:r>
              <a:rPr lang="en-GB" b="1" dirty="0">
                <a:solidFill>
                  <a:srgbClr val="FF0000"/>
                </a:solidFill>
              </a:rPr>
              <a:t>5. The Apparitions – Act 4 Scene 1</a:t>
            </a:r>
          </a:p>
          <a:p>
            <a:r>
              <a:rPr lang="en-GB" b="1" dirty="0">
                <a:solidFill>
                  <a:srgbClr val="FF0000"/>
                </a:solidFill>
              </a:rPr>
              <a:t>6. Madness – Act 2 Scene 1, Act 3 Scene 4, Act 5 Scene 1</a:t>
            </a:r>
          </a:p>
          <a:p>
            <a:endParaRPr lang="en-GB" dirty="0"/>
          </a:p>
        </p:txBody>
      </p:sp>
      <p:sp>
        <p:nvSpPr>
          <p:cNvPr id="7" name="TextBox 6"/>
          <p:cNvSpPr txBox="1"/>
          <p:nvPr/>
        </p:nvSpPr>
        <p:spPr>
          <a:xfrm>
            <a:off x="323528" y="4149080"/>
            <a:ext cx="8496944" cy="2308324"/>
          </a:xfrm>
          <a:prstGeom prst="rect">
            <a:avLst/>
          </a:prstGeom>
          <a:noFill/>
        </p:spPr>
        <p:txBody>
          <a:bodyPr wrap="square" rtlCol="0">
            <a:spAutoFit/>
          </a:bodyPr>
          <a:lstStyle/>
          <a:p>
            <a:r>
              <a:rPr lang="en-GB" sz="3600" b="1" dirty="0">
                <a:solidFill>
                  <a:srgbClr val="00B050"/>
                </a:solidFill>
              </a:rPr>
              <a:t>REMEMBER!  </a:t>
            </a:r>
            <a:r>
              <a:rPr lang="en-GB" dirty="0"/>
              <a:t>You are writing this section from your memory of the key events of the play as a whole:</a:t>
            </a:r>
          </a:p>
          <a:p>
            <a:pPr marL="285750" indent="-285750">
              <a:buFont typeface="Wingdings" panose="05000000000000000000" pitchFamily="2" charset="2"/>
              <a:buChar char="ü"/>
            </a:pPr>
            <a:r>
              <a:rPr lang="en-GB" b="1" u="sng" dirty="0">
                <a:solidFill>
                  <a:srgbClr val="FF0000"/>
                </a:solidFill>
              </a:rPr>
              <a:t>Be selective </a:t>
            </a:r>
            <a:r>
              <a:rPr lang="en-GB" b="1" dirty="0"/>
              <a:t>from all the key scenes.  </a:t>
            </a:r>
          </a:p>
          <a:p>
            <a:pPr marL="285750" indent="-285750">
              <a:buFont typeface="Wingdings" panose="05000000000000000000" pitchFamily="2" charset="2"/>
              <a:buChar char="ü"/>
            </a:pPr>
            <a:r>
              <a:rPr lang="en-GB" b="1" dirty="0">
                <a:solidFill>
                  <a:srgbClr val="00B050"/>
                </a:solidFill>
              </a:rPr>
              <a:t>Yes.  </a:t>
            </a:r>
            <a:r>
              <a:rPr lang="en-GB" dirty="0">
                <a:solidFill>
                  <a:srgbClr val="00B0F0"/>
                </a:solidFill>
              </a:rPr>
              <a:t>There is going to be much less quotes and more paraphrasing.</a:t>
            </a:r>
          </a:p>
          <a:p>
            <a:pPr marL="285750" indent="-285750">
              <a:buFont typeface="Wingdings" panose="05000000000000000000" pitchFamily="2" charset="2"/>
              <a:buChar char="ü"/>
            </a:pPr>
            <a:r>
              <a:rPr lang="en-GB" b="1" dirty="0">
                <a:solidFill>
                  <a:srgbClr val="00B050"/>
                </a:solidFill>
              </a:rPr>
              <a:t>Yes.  </a:t>
            </a:r>
            <a:r>
              <a:rPr lang="en-GB" dirty="0">
                <a:solidFill>
                  <a:srgbClr val="00B0F0"/>
                </a:solidFill>
              </a:rPr>
              <a:t>You will remember (</a:t>
            </a:r>
            <a:r>
              <a:rPr lang="en-GB" b="1" dirty="0">
                <a:solidFill>
                  <a:srgbClr val="FF0000"/>
                </a:solidFill>
              </a:rPr>
              <a:t>provided you revise the text</a:t>
            </a:r>
            <a:r>
              <a:rPr lang="en-GB" dirty="0">
                <a:solidFill>
                  <a:srgbClr val="00B0F0"/>
                </a:solidFill>
              </a:rPr>
              <a:t>)  some key words and short phrases which you will put in quotes.</a:t>
            </a:r>
          </a:p>
          <a:p>
            <a:pPr marL="285750" indent="-285750">
              <a:buFont typeface="Wingdings" panose="05000000000000000000" pitchFamily="2" charset="2"/>
              <a:buChar char="ü"/>
            </a:pPr>
            <a:r>
              <a:rPr lang="en-GB" b="1" dirty="0">
                <a:solidFill>
                  <a:srgbClr val="FF0000"/>
                </a:solidFill>
              </a:rPr>
              <a:t>Start from the beginning of the play </a:t>
            </a:r>
            <a:r>
              <a:rPr lang="en-GB" dirty="0">
                <a:solidFill>
                  <a:srgbClr val="00B0F0"/>
                </a:solidFill>
              </a:rPr>
              <a:t>selecting bits to discuss, to the end.</a:t>
            </a:r>
          </a:p>
        </p:txBody>
      </p:sp>
    </p:spTree>
    <p:extLst>
      <p:ext uri="{BB962C8B-B14F-4D97-AF65-F5344CB8AC3E}">
        <p14:creationId xmlns:p14="http://schemas.microsoft.com/office/powerpoint/2010/main" val="679629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2" descr="Image result for macbeth quo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2911" y="891544"/>
            <a:ext cx="1761089" cy="147723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79750" y="1306996"/>
            <a:ext cx="7128792" cy="646331"/>
          </a:xfrm>
          <a:prstGeom prst="rect">
            <a:avLst/>
          </a:prstGeom>
        </p:spPr>
        <p:txBody>
          <a:bodyPr wrap="square">
            <a:spAutoFit/>
          </a:bodyPr>
          <a:lstStyle/>
          <a:p>
            <a:pPr marL="342900" lvl="0" indent="-342900">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how Shakespeare presents Macbeth’s link to witchcraft and the supernatural in the play as a whole (15 marks)</a:t>
            </a:r>
            <a:endParaRPr lang="en-GB" dirty="0">
              <a:latin typeface="Times New Roman" panose="02020603050405020304" pitchFamily="18" charset="0"/>
              <a:ea typeface="Times New Roman" panose="02020603050405020304" pitchFamily="18" charset="0"/>
            </a:endParaRPr>
          </a:p>
        </p:txBody>
      </p:sp>
      <p:sp>
        <p:nvSpPr>
          <p:cNvPr id="3" name="Rectangle 2"/>
          <p:cNvSpPr/>
          <p:nvPr/>
        </p:nvSpPr>
        <p:spPr>
          <a:xfrm>
            <a:off x="4283968" y="0"/>
            <a:ext cx="4572000" cy="1015663"/>
          </a:xfrm>
          <a:prstGeom prst="rect">
            <a:avLst/>
          </a:prstGeom>
        </p:spPr>
        <p:txBody>
          <a:bodyPr>
            <a:spAutoFit/>
          </a:bodyPr>
          <a:lstStyle/>
          <a:p>
            <a:pPr marL="285750" indent="-285750">
              <a:buFont typeface="Wingdings" panose="05000000000000000000" pitchFamily="2" charset="2"/>
              <a:buChar char="q"/>
              <a:defRPr/>
            </a:pPr>
            <a:r>
              <a:rPr lang="en-GB" sz="1200" dirty="0">
                <a:solidFill>
                  <a:srgbClr val="FF0000"/>
                </a:solidFill>
                <a:latin typeface="Arial" charset="0"/>
                <a:cs typeface="Arial" charset="0"/>
              </a:rPr>
              <a:t>Explain how the supernatural impacts the character. AO1</a:t>
            </a:r>
          </a:p>
          <a:p>
            <a:pPr marL="285750" indent="-285750">
              <a:buFont typeface="Wingdings" panose="05000000000000000000" pitchFamily="2" charset="2"/>
              <a:buChar char="q"/>
              <a:defRPr/>
            </a:pPr>
            <a:r>
              <a:rPr lang="en-GB" sz="1200" dirty="0">
                <a:solidFill>
                  <a:schemeClr val="accent6">
                    <a:lumMod val="75000"/>
                  </a:schemeClr>
                </a:solidFill>
                <a:latin typeface="Arial" charset="0"/>
                <a:cs typeface="Arial" charset="0"/>
              </a:rPr>
              <a:t>Select a range of quotations/language and dramatic devices to support their response.  AO2</a:t>
            </a:r>
          </a:p>
          <a:p>
            <a:pPr marL="285750" indent="-285750">
              <a:buFont typeface="Wingdings" panose="05000000000000000000" pitchFamily="2" charset="2"/>
              <a:buChar char="q"/>
              <a:defRPr/>
            </a:pPr>
            <a:r>
              <a:rPr lang="en-GB" sz="1200" dirty="0">
                <a:solidFill>
                  <a:srgbClr val="00B050"/>
                </a:solidFill>
                <a:latin typeface="Arial" charset="0"/>
                <a:cs typeface="Arial" charset="0"/>
              </a:rPr>
              <a:t>Use</a:t>
            </a:r>
            <a:r>
              <a:rPr lang="en-GB" sz="1200" dirty="0">
                <a:solidFill>
                  <a:schemeClr val="accent6">
                    <a:lumMod val="75000"/>
                  </a:schemeClr>
                </a:solidFill>
                <a:latin typeface="Arial" charset="0"/>
                <a:cs typeface="Arial" charset="0"/>
              </a:rPr>
              <a:t> </a:t>
            </a:r>
            <a:r>
              <a:rPr lang="en-GB" sz="1200" dirty="0">
                <a:solidFill>
                  <a:srgbClr val="00B050"/>
                </a:solidFill>
                <a:latin typeface="Arial" charset="0"/>
                <a:cs typeface="Arial" charset="0"/>
              </a:rPr>
              <a:t>contextual knowledge to analyse how the supernatural is used as a key theme in the play. AO3</a:t>
            </a:r>
          </a:p>
        </p:txBody>
      </p:sp>
      <p:sp>
        <p:nvSpPr>
          <p:cNvPr id="4" name="Rectangle 3"/>
          <p:cNvSpPr/>
          <p:nvPr/>
        </p:nvSpPr>
        <p:spPr>
          <a:xfrm>
            <a:off x="179512" y="92333"/>
            <a:ext cx="4572000" cy="923330"/>
          </a:xfrm>
          <a:prstGeom prst="rect">
            <a:avLst/>
          </a:prstGeom>
        </p:spPr>
        <p:txBody>
          <a:bodyPr>
            <a:spAutoFit/>
          </a:bodyPr>
          <a:lstStyle/>
          <a:p>
            <a:r>
              <a:rPr lang="en-GB" b="1" u="sng" dirty="0"/>
              <a:t>Learning Objective: </a:t>
            </a:r>
          </a:p>
          <a:p>
            <a:r>
              <a:rPr lang="en-GB" dirty="0"/>
              <a:t>To understand </a:t>
            </a:r>
            <a:r>
              <a:rPr lang="en-GB" b="1" dirty="0">
                <a:solidFill>
                  <a:srgbClr val="7030A0"/>
                </a:solidFill>
              </a:rPr>
              <a:t>what to include </a:t>
            </a:r>
            <a:r>
              <a:rPr lang="en-GB" dirty="0"/>
              <a:t>and </a:t>
            </a:r>
            <a:r>
              <a:rPr lang="en-GB" b="1" dirty="0">
                <a:solidFill>
                  <a:srgbClr val="7030A0"/>
                </a:solidFill>
              </a:rPr>
              <a:t>how</a:t>
            </a:r>
            <a:r>
              <a:rPr lang="en-GB" dirty="0"/>
              <a:t> to respond to exam style questions.</a:t>
            </a:r>
          </a:p>
        </p:txBody>
      </p:sp>
      <p:cxnSp>
        <p:nvCxnSpPr>
          <p:cNvPr id="5" name="Straight Arrow Connector 4"/>
          <p:cNvCxnSpPr/>
          <p:nvPr/>
        </p:nvCxnSpPr>
        <p:spPr>
          <a:xfrm flipV="1">
            <a:off x="0" y="1111973"/>
            <a:ext cx="9144000"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6274" y="1279375"/>
            <a:ext cx="6912768" cy="751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57244" y="2154047"/>
            <a:ext cx="7899132" cy="5078313"/>
          </a:xfrm>
          <a:prstGeom prst="rect">
            <a:avLst/>
          </a:prstGeom>
        </p:spPr>
        <p:txBody>
          <a:bodyPr wrap="square">
            <a:spAutoFit/>
          </a:bodyPr>
          <a:lstStyle/>
          <a:p>
            <a:r>
              <a:rPr lang="en-GB" dirty="0"/>
              <a:t>  Beliefs in witchcraft and the supernatural were common in Shakespeare’s era, particularly as King (James 1</a:t>
            </a:r>
            <a:r>
              <a:rPr lang="en-GB" baseline="30000" dirty="0"/>
              <a:t>st</a:t>
            </a:r>
            <a:r>
              <a:rPr lang="en-GB" dirty="0"/>
              <a:t>) himself believed in them.  Shakespeare starts the play with </a:t>
            </a:r>
            <a:r>
              <a:rPr lang="en-GB" b="1" dirty="0">
                <a:solidFill>
                  <a:srgbClr val="0070C0"/>
                </a:solidFill>
              </a:rPr>
              <a:t>pathetic fallacy </a:t>
            </a:r>
            <a:r>
              <a:rPr lang="en-GB" b="1" dirty="0">
                <a:solidFill>
                  <a:schemeClr val="accent6">
                    <a:lumMod val="75000"/>
                  </a:schemeClr>
                </a:solidFill>
              </a:rPr>
              <a:t>“thunder and lighting,” </a:t>
            </a:r>
            <a:r>
              <a:rPr lang="en-GB" dirty="0"/>
              <a:t>and the witches enter rather than the title character. This dramatic technique creates a dark and sinister atmosphere from the outset; frightening for audiences, particularly in Shakespeare’s era.  It also demonstrates that the witches will have a huge impact on the course of events – creating a sense of mystery.   The </a:t>
            </a:r>
            <a:r>
              <a:rPr lang="en-GB" b="1" dirty="0">
                <a:solidFill>
                  <a:srgbClr val="0070C0"/>
                </a:solidFill>
              </a:rPr>
              <a:t>alliterative, oxymoronic </a:t>
            </a:r>
            <a:r>
              <a:rPr lang="en-GB" dirty="0"/>
              <a:t>declaration by the witches that </a:t>
            </a:r>
            <a:r>
              <a:rPr lang="en-GB" b="1" dirty="0">
                <a:solidFill>
                  <a:schemeClr val="accent6">
                    <a:lumMod val="75000"/>
                  </a:schemeClr>
                </a:solidFill>
              </a:rPr>
              <a:t>“fair is foul and foul is fair” </a:t>
            </a:r>
            <a:r>
              <a:rPr lang="en-GB" dirty="0"/>
              <a:t>implies that things will not be the way they appear, as we know that they have an evil plan to destroy Macbeth – demonstrating a key theme of appearance vs reality.  The effects of the supernatural can be seen when Macbeth echoes the same observation </a:t>
            </a:r>
            <a:r>
              <a:rPr lang="en-GB" b="1" dirty="0">
                <a:solidFill>
                  <a:schemeClr val="accent6">
                    <a:lumMod val="75000"/>
                  </a:schemeClr>
                </a:solidFill>
              </a:rPr>
              <a:t>“so foul and fair a day I have not seen”</a:t>
            </a:r>
            <a:r>
              <a:rPr lang="en-GB" dirty="0"/>
              <a:t>, depicting his thought process clearly aligning with the witches.  No wonder a man of his status; driven by greed and ambition, is soon captivated by the witches power and commands them to </a:t>
            </a:r>
            <a:r>
              <a:rPr lang="en-GB" b="1" dirty="0">
                <a:solidFill>
                  <a:schemeClr val="accent6">
                    <a:lumMod val="75000"/>
                  </a:schemeClr>
                </a:solidFill>
              </a:rPr>
              <a:t>“stay you imperfect creatures, tell me more”.  </a:t>
            </a:r>
            <a:r>
              <a:rPr lang="en-GB" dirty="0"/>
              <a:t>This can be seen as the beginning of his downfall and change from a godly figure to an evil person, communicating with the “agents of darkness”</a:t>
            </a:r>
          </a:p>
          <a:p>
            <a:endParaRPr lang="en-GB" dirty="0"/>
          </a:p>
        </p:txBody>
      </p:sp>
      <p:pic>
        <p:nvPicPr>
          <p:cNvPr id="9" name="Picture 4" descr="Image result for supernatural in macbe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6563" y="2368777"/>
            <a:ext cx="1328426"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867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72" y="548680"/>
            <a:ext cx="4964299" cy="5632311"/>
          </a:xfrm>
          <a:prstGeom prst="rect">
            <a:avLst/>
          </a:prstGeom>
          <a:noFill/>
        </p:spPr>
        <p:txBody>
          <a:bodyPr wrap="square" rtlCol="0">
            <a:spAutoFit/>
          </a:bodyPr>
          <a:lstStyle/>
          <a:p>
            <a:r>
              <a:rPr lang="en-GB" dirty="0"/>
              <a:t>In the banquet scene for his coronation, he again starts to hallucinate seeing Banquo’s ghost seated in his chair.  His thoughts are now clearly being controlled by images of the supernatural and …….</a:t>
            </a:r>
          </a:p>
          <a:p>
            <a:endParaRPr lang="en-GB" dirty="0"/>
          </a:p>
          <a:p>
            <a:r>
              <a:rPr lang="en-GB" dirty="0"/>
              <a:t>Images of Hell in the porter’s speech after the killing of Duncan also……..</a:t>
            </a:r>
          </a:p>
          <a:p>
            <a:endParaRPr lang="en-GB" dirty="0"/>
          </a:p>
          <a:p>
            <a:endParaRPr lang="en-GB" dirty="0"/>
          </a:p>
          <a:p>
            <a:r>
              <a:rPr lang="en-GB" dirty="0"/>
              <a:t>His reliance and dependence on the witches become more apparent when he revisits them and is given further </a:t>
            </a:r>
            <a:r>
              <a:rPr lang="en-GB" dirty="0" err="1"/>
              <a:t>appartions</a:t>
            </a:r>
            <a:r>
              <a:rPr lang="en-GB" dirty="0"/>
              <a:t>….</a:t>
            </a:r>
          </a:p>
          <a:p>
            <a:endParaRPr lang="en-GB" dirty="0"/>
          </a:p>
          <a:p>
            <a:endParaRPr lang="en-GB" dirty="0"/>
          </a:p>
          <a:p>
            <a:r>
              <a:rPr lang="en-GB" dirty="0"/>
              <a:t>The play ends with his continued decent into madness; afraid of …… </a:t>
            </a:r>
          </a:p>
          <a:p>
            <a:endParaRPr lang="en-GB" dirty="0"/>
          </a:p>
          <a:p>
            <a:endParaRPr lang="en-GB" dirty="0"/>
          </a:p>
          <a:p>
            <a:endParaRPr lang="en-GB" dirty="0"/>
          </a:p>
          <a:p>
            <a:r>
              <a:rPr lang="en-GB" dirty="0"/>
              <a:t> </a:t>
            </a:r>
          </a:p>
        </p:txBody>
      </p:sp>
      <p:pic>
        <p:nvPicPr>
          <p:cNvPr id="3" name="Picture 2" descr="Image result for supernatural in macbe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3156" y="0"/>
            <a:ext cx="4064351" cy="302433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023155" y="3364835"/>
            <a:ext cx="4094359" cy="1200329"/>
          </a:xfrm>
          <a:prstGeom prst="rect">
            <a:avLst/>
          </a:prstGeom>
        </p:spPr>
        <p:txBody>
          <a:bodyPr wrap="square">
            <a:spAutoFit/>
          </a:bodyPr>
          <a:lstStyle/>
          <a:p>
            <a:r>
              <a:rPr lang="en-GB" dirty="0">
                <a:hlinkClick r:id="rId3"/>
              </a:rPr>
              <a:t>http://www.slideshare.net/meaglesham1/supernatural-elements-in-macbeth-10359154</a:t>
            </a:r>
            <a:endParaRPr lang="en-GB" dirty="0"/>
          </a:p>
          <a:p>
            <a:endParaRPr lang="en-GB" dirty="0"/>
          </a:p>
        </p:txBody>
      </p:sp>
      <p:sp>
        <p:nvSpPr>
          <p:cNvPr id="5" name="TextBox 4"/>
          <p:cNvSpPr txBox="1"/>
          <p:nvPr/>
        </p:nvSpPr>
        <p:spPr>
          <a:xfrm>
            <a:off x="539552" y="5131839"/>
            <a:ext cx="8280920" cy="1754326"/>
          </a:xfrm>
          <a:prstGeom prst="rect">
            <a:avLst/>
          </a:prstGeom>
          <a:noFill/>
        </p:spPr>
        <p:txBody>
          <a:bodyPr wrap="square" rtlCol="0">
            <a:spAutoFit/>
          </a:bodyPr>
          <a:lstStyle/>
          <a:p>
            <a:r>
              <a:rPr lang="en-GB" sz="3600" b="1" dirty="0">
                <a:solidFill>
                  <a:srgbClr val="FF0000"/>
                </a:solidFill>
              </a:rPr>
              <a:t>Simply give a synopsis </a:t>
            </a:r>
            <a:r>
              <a:rPr lang="en-GB" sz="3600" dirty="0"/>
              <a:t>of how the key theme (witchcraft and the supernatural) is presented by Macbeth throughout the play.</a:t>
            </a:r>
          </a:p>
        </p:txBody>
      </p:sp>
      <p:sp>
        <p:nvSpPr>
          <p:cNvPr id="6" name="Rectangle 5"/>
          <p:cNvSpPr/>
          <p:nvPr/>
        </p:nvSpPr>
        <p:spPr>
          <a:xfrm>
            <a:off x="179512" y="5085184"/>
            <a:ext cx="8907995" cy="17728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32608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052736"/>
            <a:ext cx="8856984" cy="1754326"/>
          </a:xfrm>
          <a:prstGeom prst="rect">
            <a:avLst/>
          </a:prstGeom>
          <a:noFill/>
        </p:spPr>
        <p:txBody>
          <a:bodyPr wrap="square" rtlCol="0">
            <a:spAutoFit/>
          </a:bodyPr>
          <a:lstStyle/>
          <a:p>
            <a:r>
              <a:rPr lang="en-GB" sz="3600" dirty="0"/>
              <a:t>Based on the exemplars we’ve just examined, and using the marksheet attached, </a:t>
            </a:r>
            <a:r>
              <a:rPr lang="en-GB" sz="3600" b="1" dirty="0">
                <a:solidFill>
                  <a:srgbClr val="FF0000"/>
                </a:solidFill>
              </a:rPr>
              <a:t>how well did you do on the homework task</a:t>
            </a:r>
            <a:r>
              <a:rPr lang="en-GB" sz="3600" dirty="0"/>
              <a:t>?</a:t>
            </a:r>
          </a:p>
        </p:txBody>
      </p:sp>
      <p:sp>
        <p:nvSpPr>
          <p:cNvPr id="3" name="TextBox 2"/>
          <p:cNvSpPr txBox="1"/>
          <p:nvPr/>
        </p:nvSpPr>
        <p:spPr>
          <a:xfrm>
            <a:off x="1295636" y="218726"/>
            <a:ext cx="6552728" cy="830997"/>
          </a:xfrm>
          <a:prstGeom prst="rect">
            <a:avLst/>
          </a:prstGeom>
          <a:noFill/>
        </p:spPr>
        <p:txBody>
          <a:bodyPr wrap="square" rtlCol="0">
            <a:spAutoFit/>
          </a:bodyPr>
          <a:lstStyle/>
          <a:p>
            <a:r>
              <a:rPr lang="en-GB" sz="4800" b="1" u="sng" dirty="0">
                <a:solidFill>
                  <a:srgbClr val="00B050"/>
                </a:solidFill>
              </a:rPr>
              <a:t>SELF/PEER ASSESSMENT</a:t>
            </a:r>
          </a:p>
        </p:txBody>
      </p:sp>
      <p:sp>
        <p:nvSpPr>
          <p:cNvPr id="4" name="TextBox 3"/>
          <p:cNvSpPr txBox="1"/>
          <p:nvPr/>
        </p:nvSpPr>
        <p:spPr>
          <a:xfrm>
            <a:off x="683568" y="3284984"/>
            <a:ext cx="5488041" cy="3293209"/>
          </a:xfrm>
          <a:prstGeom prst="rect">
            <a:avLst/>
          </a:prstGeom>
          <a:noFill/>
        </p:spPr>
        <p:txBody>
          <a:bodyPr wrap="none" rtlCol="0">
            <a:spAutoFit/>
          </a:bodyPr>
          <a:lstStyle/>
          <a:p>
            <a:r>
              <a:rPr lang="en-GB" sz="2000" dirty="0"/>
              <a:t>Give yourself a mark out of 30 + a mark out of four.</a:t>
            </a:r>
          </a:p>
          <a:p>
            <a:endParaRPr lang="en-GB" sz="2000" dirty="0"/>
          </a:p>
          <a:p>
            <a:endParaRPr lang="en-GB" sz="2000" dirty="0"/>
          </a:p>
          <a:p>
            <a:endParaRPr lang="en-GB" sz="2000" dirty="0"/>
          </a:p>
          <a:p>
            <a:endParaRPr lang="en-GB" sz="2000" dirty="0"/>
          </a:p>
          <a:p>
            <a:r>
              <a:rPr lang="en-GB" sz="3600" b="1" dirty="0">
                <a:solidFill>
                  <a:srgbClr val="00B050"/>
                </a:solidFill>
              </a:rPr>
              <a:t>WWW-</a:t>
            </a:r>
            <a:endParaRPr lang="en-GB" sz="3600" dirty="0"/>
          </a:p>
          <a:p>
            <a:endParaRPr lang="en-GB" sz="3600" dirty="0"/>
          </a:p>
          <a:p>
            <a:r>
              <a:rPr lang="en-GB" sz="3600" b="1" dirty="0">
                <a:solidFill>
                  <a:srgbClr val="FF0000"/>
                </a:solidFill>
              </a:rPr>
              <a:t>EBI-  </a:t>
            </a:r>
          </a:p>
        </p:txBody>
      </p:sp>
    </p:spTree>
    <p:extLst>
      <p:ext uri="{BB962C8B-B14F-4D97-AF65-F5344CB8AC3E}">
        <p14:creationId xmlns:p14="http://schemas.microsoft.com/office/powerpoint/2010/main" val="145977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995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8125301"/>
          </a:xfrm>
          <a:prstGeom prst="rect">
            <a:avLst/>
          </a:prstGeom>
          <a:noFill/>
        </p:spPr>
        <p:txBody>
          <a:bodyPr wrap="square" rtlCol="0">
            <a:spAutoFit/>
          </a:bodyPr>
          <a:lstStyle/>
          <a:p>
            <a:r>
              <a:rPr lang="en-GB" u="sng" dirty="0"/>
              <a:t>General points to note about the Supernatural in Macbeth:</a:t>
            </a:r>
          </a:p>
          <a:p>
            <a:endParaRPr lang="en-GB" dirty="0"/>
          </a:p>
          <a:p>
            <a:pPr marL="285750" indent="-285750">
              <a:buFont typeface="Arial" panose="020B0604020202020204" pitchFamily="34" charset="0"/>
              <a:buChar char="•"/>
            </a:pPr>
            <a:r>
              <a:rPr lang="en-GB" dirty="0"/>
              <a:t>The witches are unnatural, supernatural beings. Banquo calls them ‘instruments of darkness” suggesting their devilish qualities and the fact that the things that they say are not as they seem. They are evil, their prophecies in Act 1 Scene 3 tempt Macbeth to actually kill the rightful King; the witches predictions of greatness are true BUT they don’t tell Macbeth about the price he will have to pay.</a:t>
            </a:r>
          </a:p>
          <a:p>
            <a:endParaRPr lang="en-GB" dirty="0"/>
          </a:p>
          <a:p>
            <a:pPr marL="285750" indent="-285750">
              <a:buFont typeface="Arial" panose="020B0604020202020204" pitchFamily="34" charset="0"/>
              <a:buChar char="•"/>
            </a:pPr>
            <a:r>
              <a:rPr lang="en-GB" dirty="0"/>
              <a:t>Nature gets upset by evil deeds - Act 2 Scene 4. The witches plant the seed of darkness in Macbeth’s mind and as a result of breaking the Divine Right of Kings, the natural order is also broken.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witches use of spells and the ingredients that they use would have been considered both frightening and disgusting “finger of birth-strangled babe, ditch delivered by a drab…” The spells that they cast show an inherent sense of evil and malevolence that is other worldly and devilish. Use of rhyming couplets, spells and short sentences make the witches sound unnatural and sinister.</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In Act 4 Scene 1, the witches show Macbeth the apparitions and lead him into a false sense of security; they deliberately show him visions that they know he will misinterpret.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Macbeth and Lady Macbeth both express disturbances in their mind when they talk of seeing the visions of blood on their hands. In this play, blood is symbolic of guilt and actually leads Lady Macbeth to committing suicide when she cannot mentally wash the blood from her hands “out damned spot”.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4194361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116632"/>
            <a:ext cx="8856984" cy="5355312"/>
          </a:xfrm>
          <a:prstGeom prst="rect">
            <a:avLst/>
          </a:prstGeom>
          <a:noFill/>
        </p:spPr>
        <p:txBody>
          <a:bodyPr wrap="square" rtlCol="0">
            <a:spAutoFit/>
          </a:bodyPr>
          <a:lstStyle/>
          <a:p>
            <a:pPr marL="285750" indent="-285750">
              <a:buFont typeface="Arial" panose="020B0604020202020204" pitchFamily="34" charset="0"/>
              <a:buChar char="•"/>
            </a:pPr>
            <a:r>
              <a:rPr lang="en-GB" dirty="0"/>
              <a:t>Act 3 Scene 4 – Banquo’s ghost. Nobody sees the ghost apart from Macbeth. The ghost is a symbol of his guilt and the bloody course that Macbeth has chosen. It is ironic that the ghost is sitting in his seat as Banquo’s descendants will become King and this further heightens the drama of the scene. The ghost also unnerves Macbeth to the extent that he looks like a weak King in front of his royal guests (they start to become suspicious of him).</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Lady Macbeth as the fourth witch – Act 1 Scene 5 is seen by theorists as evidence of Lady Macbeth being a witchlike and Gothic character, especially as her soliloquy talks of ravens, death, darkness, spirits, subverting the natural order (e.g. “take my milk for gall”) and power.</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Madness – Act 2 Scene 1 (dagger hallucination), Act 3 Scene 4 (Banquo’s ghost) and Act 5 Scene 1 (Lady Macbeth sleepwalking) are all scenes which depict the madness of the Macbeths as a result of the supernatural. Whenever the supernatural is used as a theme, a deed of evil is committed.</a:t>
            </a:r>
          </a:p>
          <a:p>
            <a:pPr marL="285750" indent="-285750">
              <a:buFont typeface="Arial" panose="020B0604020202020204" pitchFamily="34" charset="0"/>
              <a:buChar char="•"/>
            </a:pPr>
            <a:endParaRPr lang="en-GB" dirty="0"/>
          </a:p>
          <a:p>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4050443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052736"/>
            <a:ext cx="8856984" cy="1754326"/>
          </a:xfrm>
          <a:prstGeom prst="rect">
            <a:avLst/>
          </a:prstGeom>
          <a:noFill/>
        </p:spPr>
        <p:txBody>
          <a:bodyPr wrap="square" rtlCol="0">
            <a:spAutoFit/>
          </a:bodyPr>
          <a:lstStyle/>
          <a:p>
            <a:r>
              <a:rPr lang="en-GB" sz="3600" dirty="0"/>
              <a:t>Based on the exemplars we’ve just examined, and using the marksheet attached, </a:t>
            </a:r>
            <a:r>
              <a:rPr lang="en-GB" sz="3600" b="1" dirty="0">
                <a:solidFill>
                  <a:srgbClr val="FF0000"/>
                </a:solidFill>
              </a:rPr>
              <a:t>how well did you do on the homework task</a:t>
            </a:r>
            <a:r>
              <a:rPr lang="en-GB" sz="3600" dirty="0"/>
              <a:t>?</a:t>
            </a:r>
          </a:p>
        </p:txBody>
      </p:sp>
      <p:sp>
        <p:nvSpPr>
          <p:cNvPr id="3" name="TextBox 2"/>
          <p:cNvSpPr txBox="1"/>
          <p:nvPr/>
        </p:nvSpPr>
        <p:spPr>
          <a:xfrm>
            <a:off x="1295636" y="218726"/>
            <a:ext cx="6552728" cy="830997"/>
          </a:xfrm>
          <a:prstGeom prst="rect">
            <a:avLst/>
          </a:prstGeom>
          <a:noFill/>
        </p:spPr>
        <p:txBody>
          <a:bodyPr wrap="square" rtlCol="0">
            <a:spAutoFit/>
          </a:bodyPr>
          <a:lstStyle/>
          <a:p>
            <a:r>
              <a:rPr lang="en-GB" sz="4800" b="1" u="sng" dirty="0">
                <a:solidFill>
                  <a:srgbClr val="00B050"/>
                </a:solidFill>
              </a:rPr>
              <a:t>SELF/PEER ASSESSMENT</a:t>
            </a:r>
          </a:p>
        </p:txBody>
      </p:sp>
      <p:sp>
        <p:nvSpPr>
          <p:cNvPr id="4" name="TextBox 3"/>
          <p:cNvSpPr txBox="1"/>
          <p:nvPr/>
        </p:nvSpPr>
        <p:spPr>
          <a:xfrm>
            <a:off x="683568" y="3284984"/>
            <a:ext cx="5488041" cy="3293209"/>
          </a:xfrm>
          <a:prstGeom prst="rect">
            <a:avLst/>
          </a:prstGeom>
          <a:noFill/>
        </p:spPr>
        <p:txBody>
          <a:bodyPr wrap="none" rtlCol="0">
            <a:spAutoFit/>
          </a:bodyPr>
          <a:lstStyle/>
          <a:p>
            <a:r>
              <a:rPr lang="en-GB" sz="2000" dirty="0"/>
              <a:t>Give yourself a mark out of 30 + a mark out of four.</a:t>
            </a:r>
          </a:p>
          <a:p>
            <a:endParaRPr lang="en-GB" sz="2000" dirty="0"/>
          </a:p>
          <a:p>
            <a:endParaRPr lang="en-GB" sz="2000" dirty="0"/>
          </a:p>
          <a:p>
            <a:endParaRPr lang="en-GB" sz="2000" dirty="0"/>
          </a:p>
          <a:p>
            <a:endParaRPr lang="en-GB" sz="2000" dirty="0"/>
          </a:p>
          <a:p>
            <a:r>
              <a:rPr lang="en-GB" sz="3600" b="1" dirty="0">
                <a:solidFill>
                  <a:srgbClr val="00B050"/>
                </a:solidFill>
              </a:rPr>
              <a:t>WWW-</a:t>
            </a:r>
            <a:endParaRPr lang="en-GB" sz="3600" dirty="0"/>
          </a:p>
          <a:p>
            <a:endParaRPr lang="en-GB" sz="3600" dirty="0"/>
          </a:p>
          <a:p>
            <a:r>
              <a:rPr lang="en-GB" sz="3600" b="1" dirty="0">
                <a:solidFill>
                  <a:srgbClr val="FF0000"/>
                </a:solidFill>
              </a:rPr>
              <a:t>EBI-  </a:t>
            </a:r>
          </a:p>
        </p:txBody>
      </p:sp>
    </p:spTree>
    <p:extLst>
      <p:ext uri="{BB962C8B-B14F-4D97-AF65-F5344CB8AC3E}">
        <p14:creationId xmlns:p14="http://schemas.microsoft.com/office/powerpoint/2010/main" val="18691680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1650</TotalTime>
  <Words>3554</Words>
  <Application>Microsoft Office PowerPoint</Application>
  <PresentationFormat>On-screen Show (4:3)</PresentationFormat>
  <Paragraphs>300</Paragraphs>
  <Slides>22</Slides>
  <Notes>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estams</cp:lastModifiedBy>
  <cp:revision>183</cp:revision>
  <cp:lastPrinted>2017-01-09T10:37:48Z</cp:lastPrinted>
  <dcterms:created xsi:type="dcterms:W3CDTF">2016-11-11T12:03:44Z</dcterms:created>
  <dcterms:modified xsi:type="dcterms:W3CDTF">2019-04-05T08:03:56Z</dcterms:modified>
</cp:coreProperties>
</file>