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0"/>
  </p:notesMasterIdLst>
  <p:handoutMasterIdLst>
    <p:handoutMasterId r:id="rId21"/>
  </p:handoutMasterIdLst>
  <p:sldIdLst>
    <p:sldId id="307" r:id="rId2"/>
    <p:sldId id="256" r:id="rId3"/>
    <p:sldId id="264" r:id="rId4"/>
    <p:sldId id="292" r:id="rId5"/>
    <p:sldId id="274" r:id="rId6"/>
    <p:sldId id="304" r:id="rId7"/>
    <p:sldId id="303" r:id="rId8"/>
    <p:sldId id="302" r:id="rId9"/>
    <p:sldId id="275" r:id="rId10"/>
    <p:sldId id="293" r:id="rId11"/>
    <p:sldId id="294" r:id="rId12"/>
    <p:sldId id="289" r:id="rId13"/>
    <p:sldId id="306" r:id="rId14"/>
    <p:sldId id="297" r:id="rId15"/>
    <p:sldId id="300" r:id="rId16"/>
    <p:sldId id="299" r:id="rId17"/>
    <p:sldId id="276" r:id="rId18"/>
    <p:sldId id="305"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79" autoAdjust="0"/>
  </p:normalViewPr>
  <p:slideViewPr>
    <p:cSldViewPr>
      <p:cViewPr varScale="1">
        <p:scale>
          <a:sx n="103" d="100"/>
          <a:sy n="103" d="100"/>
        </p:scale>
        <p:origin x="-185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1D21B3E-20E5-42AF-B9EA-3EDC93308C65}" type="datetimeFigureOut">
              <a:rPr lang="en-GB" smtClean="0"/>
              <a:t>05/04/2019</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E8F80A6-E956-4C9C-A416-480C5392F9DF}" type="slidenum">
              <a:rPr lang="en-GB" smtClean="0"/>
              <a:t>‹#›</a:t>
            </a:fld>
            <a:endParaRPr lang="en-GB"/>
          </a:p>
        </p:txBody>
      </p:sp>
    </p:spTree>
    <p:extLst>
      <p:ext uri="{BB962C8B-B14F-4D97-AF65-F5344CB8AC3E}">
        <p14:creationId xmlns:p14="http://schemas.microsoft.com/office/powerpoint/2010/main" val="176679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C4B0CF6-A41E-43E4-9309-84F89D371465}" type="datetimeFigureOut">
              <a:rPr lang="en-GB" smtClean="0"/>
              <a:t>05/04/2019</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8EE7209-9B67-4E78-9AB6-B6414B934258}" type="slidenum">
              <a:rPr lang="en-GB" smtClean="0"/>
              <a:t>‹#›</a:t>
            </a:fld>
            <a:endParaRPr lang="en-GB"/>
          </a:p>
        </p:txBody>
      </p:sp>
    </p:spTree>
    <p:extLst>
      <p:ext uri="{BB962C8B-B14F-4D97-AF65-F5344CB8AC3E}">
        <p14:creationId xmlns:p14="http://schemas.microsoft.com/office/powerpoint/2010/main" val="254067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8EE7209-9B67-4E78-9AB6-B6414B934258}" type="slidenum">
              <a:rPr lang="en-GB" smtClean="0"/>
              <a:t>1</a:t>
            </a:fld>
            <a:endParaRPr lang="en-GB"/>
          </a:p>
        </p:txBody>
      </p:sp>
    </p:spTree>
    <p:extLst>
      <p:ext uri="{BB962C8B-B14F-4D97-AF65-F5344CB8AC3E}">
        <p14:creationId xmlns:p14="http://schemas.microsoft.com/office/powerpoint/2010/main" val="423988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B40F253-4D2C-4FD8-ABA1-137398B6A20F}" type="slidenum">
              <a:rPr lang="en-GB" smtClean="0"/>
              <a:t>14</a:t>
            </a:fld>
            <a:endParaRPr lang="en-GB"/>
          </a:p>
        </p:txBody>
      </p:sp>
    </p:spTree>
    <p:extLst>
      <p:ext uri="{BB962C8B-B14F-4D97-AF65-F5344CB8AC3E}">
        <p14:creationId xmlns:p14="http://schemas.microsoft.com/office/powerpoint/2010/main" val="135768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EE7209-9B67-4E78-9AB6-B6414B934258}" type="slidenum">
              <a:rPr lang="en-GB" smtClean="0"/>
              <a:t>16</a:t>
            </a:fld>
            <a:endParaRPr lang="en-GB"/>
          </a:p>
        </p:txBody>
      </p:sp>
    </p:spTree>
    <p:extLst>
      <p:ext uri="{BB962C8B-B14F-4D97-AF65-F5344CB8AC3E}">
        <p14:creationId xmlns:p14="http://schemas.microsoft.com/office/powerpoint/2010/main" val="83641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2238896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519458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34531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037028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DAD8F81-1EC4-49AE-8F37-584F06867327}" type="datetimeFigureOut">
              <a:rPr lang="en-GB" smtClean="0"/>
              <a:t>05/04/2019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81430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DAD8F81-1EC4-49AE-8F37-584F06867327}" type="datetimeFigureOut">
              <a:rPr lang="en-GB" smtClean="0"/>
              <a:t>05/04/2019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111065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AD8F81-1EC4-49AE-8F37-584F06867327}" type="datetimeFigureOut">
              <a:rPr lang="en-GB" smtClean="0"/>
              <a:t>05/04/2019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4221810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3411731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AD8F81-1EC4-49AE-8F37-584F06867327}" type="datetimeFigureOut">
              <a:rPr lang="en-GB" smtClean="0"/>
              <a:t>05/04/2019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67996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1297428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AD8F81-1EC4-49AE-8F37-584F06867327}" type="datetimeFigureOut">
              <a:rPr lang="en-GB" smtClean="0"/>
              <a:t>05/04/2019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FA1369-655A-49F3-AED3-352E44D36E1B}" type="slidenum">
              <a:rPr lang="en-GB" smtClean="0"/>
              <a:t>‹#›</a:t>
            </a:fld>
            <a:endParaRPr lang="en-GB"/>
          </a:p>
        </p:txBody>
      </p:sp>
    </p:spTree>
    <p:extLst>
      <p:ext uri="{BB962C8B-B14F-4D97-AF65-F5344CB8AC3E}">
        <p14:creationId xmlns:p14="http://schemas.microsoft.com/office/powerpoint/2010/main" val="62066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AD8F81-1EC4-49AE-8F37-584F06867327}" type="datetimeFigureOut">
              <a:rPr lang="en-GB" smtClean="0"/>
              <a:t>05/04/2019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A1369-655A-49F3-AED3-352E44D36E1B}" type="slidenum">
              <a:rPr lang="en-GB" smtClean="0"/>
              <a:t>‹#›</a:t>
            </a:fld>
            <a:endParaRPr lang="en-GB"/>
          </a:p>
        </p:txBody>
      </p:sp>
    </p:spTree>
    <p:extLst>
      <p:ext uri="{BB962C8B-B14F-4D97-AF65-F5344CB8AC3E}">
        <p14:creationId xmlns:p14="http://schemas.microsoft.com/office/powerpoint/2010/main" val="3765805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grpSp>
        <p:nvGrpSpPr>
          <p:cNvPr id="25" name="Group 24"/>
          <p:cNvGrpSpPr/>
          <p:nvPr/>
        </p:nvGrpSpPr>
        <p:grpSpPr>
          <a:xfrm>
            <a:off x="267235" y="1147603"/>
            <a:ext cx="8424936" cy="5328592"/>
            <a:chOff x="233949" y="1097562"/>
            <a:chExt cx="8481077" cy="5328592"/>
          </a:xfrm>
        </p:grpSpPr>
        <p:sp>
          <p:nvSpPr>
            <p:cNvPr id="4" name="Rectangle 3"/>
            <p:cNvSpPr/>
            <p:nvPr/>
          </p:nvSpPr>
          <p:spPr>
            <a:xfrm>
              <a:off x="233949" y="1097562"/>
              <a:ext cx="8481077" cy="53285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solidFill>
                    <a:schemeClr val="tx1"/>
                  </a:solidFill>
                </a:rPr>
                <a:t>	</a:t>
              </a:r>
            </a:p>
            <a:p>
              <a:endParaRPr lang="en-GB" sz="3200" b="1" dirty="0">
                <a:solidFill>
                  <a:schemeClr val="tx1"/>
                </a:solidFill>
              </a:endParaRPr>
            </a:p>
            <a:p>
              <a:endParaRPr lang="en-GB" sz="3200" b="1" dirty="0" smtClean="0">
                <a:solidFill>
                  <a:schemeClr val="tx1"/>
                </a:solidFill>
              </a:endParaRPr>
            </a:p>
            <a:p>
              <a:endParaRPr lang="en-GB" sz="3200" b="1" dirty="0" smtClean="0">
                <a:solidFill>
                  <a:schemeClr val="tx1"/>
                </a:solidFill>
              </a:endParaRPr>
            </a:p>
            <a:p>
              <a:endParaRPr lang="en-GB" sz="3200" b="1" dirty="0">
                <a:solidFill>
                  <a:schemeClr val="tx1"/>
                </a:solidFill>
              </a:endParaRPr>
            </a:p>
            <a:p>
              <a:endParaRPr lang="en-GB" sz="3200" b="1" dirty="0">
                <a:solidFill>
                  <a:schemeClr val="tx1"/>
                </a:solidFill>
              </a:endParaRPr>
            </a:p>
            <a:p>
              <a:endParaRPr lang="en-GB" sz="3200" b="1" dirty="0">
                <a:solidFill>
                  <a:schemeClr val="tx1"/>
                </a:solidFill>
              </a:endParaRPr>
            </a:p>
            <a:p>
              <a:endParaRPr lang="en-GB" sz="3200" b="1" dirty="0" smtClean="0">
                <a:solidFill>
                  <a:schemeClr val="accent6">
                    <a:lumMod val="75000"/>
                  </a:schemeClr>
                </a:solidFill>
              </a:endParaRPr>
            </a:p>
          </p:txBody>
        </p:sp>
        <p:sp>
          <p:nvSpPr>
            <p:cNvPr id="9" name="Rectangle 8"/>
            <p:cNvSpPr/>
            <p:nvPr/>
          </p:nvSpPr>
          <p:spPr>
            <a:xfrm>
              <a:off x="7716812" y="1101884"/>
              <a:ext cx="936104"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164" y="488349"/>
            <a:ext cx="1687397" cy="125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22"/>
          <p:cNvSpPr/>
          <p:nvPr/>
        </p:nvSpPr>
        <p:spPr>
          <a:xfrm>
            <a:off x="2569238" y="6381328"/>
            <a:ext cx="4040188"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2">
                    <a:lumMod val="60000"/>
                    <a:lumOff val="40000"/>
                  </a:schemeClr>
                </a:solidFill>
              </a:rPr>
              <a:t>Challenge is the tool with which teachers stretch </a:t>
            </a:r>
            <a:r>
              <a:rPr lang="en-GB" sz="1200" dirty="0" smtClean="0">
                <a:solidFill>
                  <a:schemeClr val="tx2">
                    <a:lumMod val="60000"/>
                    <a:lumOff val="40000"/>
                  </a:schemeClr>
                </a:solidFill>
              </a:rPr>
              <a:t>students.</a:t>
            </a:r>
            <a:endParaRPr lang="en-GB" sz="1200" dirty="0">
              <a:solidFill>
                <a:schemeClr val="tx2">
                  <a:lumMod val="60000"/>
                  <a:lumOff val="40000"/>
                </a:schemeClr>
              </a:solidFill>
            </a:endParaRPr>
          </a:p>
        </p:txBody>
      </p:sp>
      <p:sp>
        <p:nvSpPr>
          <p:cNvPr id="8" name="Rectangle 7"/>
          <p:cNvSpPr/>
          <p:nvPr/>
        </p:nvSpPr>
        <p:spPr>
          <a:xfrm>
            <a:off x="2571834" y="931579"/>
            <a:ext cx="4040188" cy="4320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8298" y="1274147"/>
            <a:ext cx="947555" cy="1173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043608" y="1860902"/>
            <a:ext cx="7669082" cy="4401205"/>
          </a:xfrm>
          <a:prstGeom prst="rect">
            <a:avLst/>
          </a:prstGeom>
          <a:noFill/>
        </p:spPr>
        <p:txBody>
          <a:bodyPr wrap="square" rtlCol="0">
            <a:spAutoFit/>
          </a:bodyPr>
          <a:lstStyle/>
          <a:p>
            <a:r>
              <a:rPr lang="en-GB" sz="3200" b="1" dirty="0" smtClean="0"/>
              <a:t>How much can you recall of the plot, themes and context of Macbeth?</a:t>
            </a:r>
          </a:p>
          <a:p>
            <a:endParaRPr lang="en-GB" sz="3200" b="1" dirty="0"/>
          </a:p>
          <a:p>
            <a:r>
              <a:rPr lang="en-GB" sz="3200" b="1" dirty="0" smtClean="0"/>
              <a:t>How does Lady Macbeth change over the course of the play?  </a:t>
            </a:r>
          </a:p>
          <a:p>
            <a:r>
              <a:rPr lang="en-GB" sz="2400" b="1" dirty="0" smtClean="0">
                <a:solidFill>
                  <a:srgbClr val="00B050"/>
                </a:solidFill>
              </a:rPr>
              <a:t>Experiment with:</a:t>
            </a:r>
          </a:p>
          <a:p>
            <a:pPr marL="342900" indent="-342900">
              <a:buFont typeface="Arial" panose="020B0604020202020204" pitchFamily="34" charset="0"/>
              <a:buChar char="•"/>
            </a:pPr>
            <a:r>
              <a:rPr lang="en-GB" sz="2400" b="1" dirty="0" smtClean="0">
                <a:solidFill>
                  <a:srgbClr val="0070C0"/>
                </a:solidFill>
              </a:rPr>
              <a:t>creating a mind-map</a:t>
            </a:r>
          </a:p>
          <a:p>
            <a:pPr marL="342900" indent="-342900">
              <a:buFont typeface="Arial" panose="020B0604020202020204" pitchFamily="34" charset="0"/>
              <a:buChar char="•"/>
            </a:pPr>
            <a:r>
              <a:rPr lang="en-GB" sz="2400" b="1" i="1" dirty="0" smtClean="0">
                <a:solidFill>
                  <a:srgbClr val="0070C0"/>
                </a:solidFill>
              </a:rPr>
              <a:t>Using  colour coding</a:t>
            </a:r>
          </a:p>
          <a:p>
            <a:pPr marL="342900" indent="-342900">
              <a:buFont typeface="Arial" panose="020B0604020202020204" pitchFamily="34" charset="0"/>
              <a:buChar char="•"/>
            </a:pPr>
            <a:r>
              <a:rPr lang="en-GB" sz="2400" b="1" i="1" dirty="0" smtClean="0">
                <a:solidFill>
                  <a:srgbClr val="0070C0"/>
                </a:solidFill>
              </a:rPr>
              <a:t>Trigger words</a:t>
            </a:r>
          </a:p>
          <a:p>
            <a:pPr marL="342900" indent="-342900">
              <a:buFont typeface="Arial" panose="020B0604020202020204" pitchFamily="34" charset="0"/>
              <a:buChar char="•"/>
            </a:pPr>
            <a:r>
              <a:rPr lang="en-GB" sz="2400" b="1" i="1" dirty="0" smtClean="0">
                <a:solidFill>
                  <a:srgbClr val="0070C0"/>
                </a:solidFill>
              </a:rPr>
              <a:t>Noting only the relevant points</a:t>
            </a:r>
            <a:endParaRPr lang="en-GB" sz="2400" b="1" i="1" dirty="0">
              <a:solidFill>
                <a:srgbClr val="0070C0"/>
              </a:solidFill>
            </a:endParaRPr>
          </a:p>
        </p:txBody>
      </p:sp>
      <p:sp>
        <p:nvSpPr>
          <p:cNvPr id="14" name="TextBox 13"/>
          <p:cNvSpPr txBox="1"/>
          <p:nvPr/>
        </p:nvSpPr>
        <p:spPr>
          <a:xfrm>
            <a:off x="2601426" y="943792"/>
            <a:ext cx="4090837" cy="584775"/>
          </a:xfrm>
          <a:prstGeom prst="rect">
            <a:avLst/>
          </a:prstGeom>
          <a:noFill/>
        </p:spPr>
        <p:txBody>
          <a:bodyPr wrap="square" rtlCol="0">
            <a:spAutoFit/>
          </a:bodyPr>
          <a:lstStyle/>
          <a:p>
            <a:r>
              <a:rPr lang="en-GB" sz="3200" b="1" dirty="0" smtClean="0"/>
              <a:t>Lady Macbeth Revision</a:t>
            </a:r>
            <a:endParaRPr lang="en-GB" sz="3200" b="1" dirty="0"/>
          </a:p>
        </p:txBody>
      </p:sp>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4128" y="4035946"/>
            <a:ext cx="2808312" cy="207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292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99806" y="30054"/>
            <a:ext cx="8936037" cy="2616101"/>
          </a:xfrm>
          <a:prstGeom prst="rect">
            <a:avLst/>
          </a:prstGeom>
          <a:noFill/>
        </p:spPr>
        <p:txBody>
          <a:bodyPr wrap="square" rtlCol="0">
            <a:spAutoFit/>
          </a:bodyPr>
          <a:lstStyle/>
          <a:p>
            <a:pPr algn="r"/>
            <a:r>
              <a:rPr lang="en-GB" sz="2400" u="sng" smtClean="0"/>
              <a:t>21</a:t>
            </a:r>
            <a:r>
              <a:rPr lang="en-GB" sz="2400" u="sng" baseline="30000" smtClean="0"/>
              <a:t>st</a:t>
            </a:r>
            <a:r>
              <a:rPr lang="en-GB" sz="2400" u="sng" smtClean="0"/>
              <a:t> November 2018</a:t>
            </a:r>
            <a:endParaRPr lang="en-GB" sz="2800" u="sng" dirty="0" smtClean="0"/>
          </a:p>
          <a:p>
            <a:pPr algn="ctr"/>
            <a:endParaRPr lang="en-GB" sz="2400" u="sng" dirty="0"/>
          </a:p>
          <a:p>
            <a:r>
              <a:rPr lang="en-GB" dirty="0"/>
              <a:t>Learning Objective: To understand the key ideas, events and characters of ‘Macbeth’.</a:t>
            </a:r>
          </a:p>
          <a:p>
            <a:pPr>
              <a:defRPr/>
            </a:pPr>
            <a:r>
              <a:rPr lang="en-GB" sz="1600" dirty="0">
                <a:solidFill>
                  <a:srgbClr val="FF0000"/>
                </a:solidFill>
                <a:latin typeface="Arial" charset="0"/>
                <a:cs typeface="Arial" charset="0"/>
              </a:rPr>
              <a:t>All will be able to explain how </a:t>
            </a:r>
            <a:r>
              <a:rPr lang="en-GB" sz="1600" dirty="0" smtClean="0">
                <a:solidFill>
                  <a:srgbClr val="FF0000"/>
                </a:solidFill>
                <a:latin typeface="Arial" charset="0"/>
                <a:cs typeface="Arial" charset="0"/>
              </a:rPr>
              <a:t>the supernatural impacts the characters. </a:t>
            </a:r>
            <a:r>
              <a:rPr lang="en-GB" sz="1600" dirty="0">
                <a:solidFill>
                  <a:srgbClr val="FF0000"/>
                </a:solidFill>
                <a:latin typeface="Arial" charset="0"/>
                <a:cs typeface="Arial" charset="0"/>
              </a:rPr>
              <a:t>AO1</a:t>
            </a:r>
          </a:p>
          <a:p>
            <a:pPr>
              <a:defRPr/>
            </a:pPr>
            <a:r>
              <a:rPr lang="en-GB" sz="1600" dirty="0">
                <a:solidFill>
                  <a:schemeClr val="accent6">
                    <a:lumMod val="75000"/>
                  </a:schemeClr>
                </a:solidFill>
                <a:latin typeface="Arial" charset="0"/>
                <a:cs typeface="Arial" charset="0"/>
              </a:rPr>
              <a:t>Most will be able to select  a range of quotations/language devices to support their response.  AO2</a:t>
            </a:r>
          </a:p>
          <a:p>
            <a:pPr>
              <a:defRPr/>
            </a:pPr>
            <a:r>
              <a:rPr lang="en-GB" sz="1600" dirty="0">
                <a:solidFill>
                  <a:srgbClr val="00B050"/>
                </a:solidFill>
                <a:latin typeface="Arial" charset="0"/>
                <a:cs typeface="Arial" charset="0"/>
              </a:rPr>
              <a:t>Some will be able to use contextual knowledge to analyse </a:t>
            </a:r>
            <a:r>
              <a:rPr lang="en-GB" sz="1600" dirty="0" smtClean="0">
                <a:solidFill>
                  <a:srgbClr val="00B050"/>
                </a:solidFill>
                <a:latin typeface="Arial" charset="0"/>
                <a:cs typeface="Arial" charset="0"/>
              </a:rPr>
              <a:t>how the supernatural is used as a key theme in </a:t>
            </a:r>
            <a:r>
              <a:rPr lang="en-GB" sz="1600" dirty="0">
                <a:solidFill>
                  <a:srgbClr val="00B050"/>
                </a:solidFill>
                <a:latin typeface="Arial" charset="0"/>
                <a:cs typeface="Arial" charset="0"/>
              </a:rPr>
              <a:t>the play. AO3</a:t>
            </a:r>
          </a:p>
          <a:p>
            <a:endParaRPr lang="en-GB" dirty="0"/>
          </a:p>
        </p:txBody>
      </p:sp>
      <p:sp>
        <p:nvSpPr>
          <p:cNvPr id="5" name="Rectangle 4"/>
          <p:cNvSpPr/>
          <p:nvPr/>
        </p:nvSpPr>
        <p:spPr>
          <a:xfrm>
            <a:off x="1475656" y="3396478"/>
            <a:ext cx="2664296" cy="369332"/>
          </a:xfrm>
          <a:prstGeom prst="rect">
            <a:avLst/>
          </a:prstGeom>
        </p:spPr>
        <p:txBody>
          <a:bodyPr wrap="square">
            <a:spAutoFit/>
          </a:bodyPr>
          <a:lstStyle/>
          <a:p>
            <a:pPr algn="ctr"/>
            <a:endParaRPr lang="en-GB" b="1" i="1" dirty="0"/>
          </a:p>
        </p:txBody>
      </p:sp>
      <p:sp>
        <p:nvSpPr>
          <p:cNvPr id="6" name="Rounded Rectangle 5"/>
          <p:cNvSpPr/>
          <p:nvPr/>
        </p:nvSpPr>
        <p:spPr>
          <a:xfrm>
            <a:off x="5890970" y="2336900"/>
            <a:ext cx="2966652" cy="31288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Main themes of the play</a:t>
            </a:r>
            <a:r>
              <a:rPr lang="en-GB" dirty="0" smtClean="0"/>
              <a:t>:</a:t>
            </a:r>
          </a:p>
          <a:p>
            <a:pPr algn="ctr"/>
            <a:endParaRPr lang="en-GB" dirty="0"/>
          </a:p>
          <a:p>
            <a:pPr marL="285750" indent="-285750">
              <a:buFont typeface="Arial" panose="020B0604020202020204" pitchFamily="34" charset="0"/>
              <a:buChar char="•"/>
            </a:pPr>
            <a:r>
              <a:rPr lang="en-GB" dirty="0"/>
              <a:t>Appearance Vs Reality</a:t>
            </a:r>
          </a:p>
          <a:p>
            <a:pPr marL="285750" indent="-285750">
              <a:buFont typeface="Arial" panose="020B0604020202020204" pitchFamily="34" charset="0"/>
              <a:buChar char="•"/>
            </a:pPr>
            <a:r>
              <a:rPr lang="en-GB" dirty="0"/>
              <a:t>Divine Right of Kings</a:t>
            </a:r>
          </a:p>
          <a:p>
            <a:pPr marL="285750" indent="-285750">
              <a:buFont typeface="Arial" panose="020B0604020202020204" pitchFamily="34" charset="0"/>
              <a:buChar char="•"/>
            </a:pPr>
            <a:r>
              <a:rPr lang="en-GB" dirty="0"/>
              <a:t>Murder</a:t>
            </a:r>
          </a:p>
          <a:p>
            <a:pPr marL="285750" indent="-285750">
              <a:buFont typeface="Arial" panose="020B0604020202020204" pitchFamily="34" charset="0"/>
              <a:buChar char="•"/>
            </a:pPr>
            <a:r>
              <a:rPr lang="en-GB" dirty="0"/>
              <a:t>Blood</a:t>
            </a:r>
          </a:p>
          <a:p>
            <a:pPr marL="285750" indent="-285750">
              <a:buFont typeface="Arial" panose="020B0604020202020204" pitchFamily="34" charset="0"/>
              <a:buChar char="•"/>
            </a:pPr>
            <a:r>
              <a:rPr lang="en-GB" dirty="0"/>
              <a:t>Loss of sleep</a:t>
            </a:r>
          </a:p>
          <a:p>
            <a:pPr marL="285750" indent="-285750">
              <a:buFont typeface="Arial" panose="020B0604020202020204" pitchFamily="34" charset="0"/>
              <a:buChar char="•"/>
            </a:pPr>
            <a:r>
              <a:rPr lang="en-GB" dirty="0"/>
              <a:t>The Supernatural </a:t>
            </a:r>
          </a:p>
          <a:p>
            <a:pPr marL="285750" indent="-285750">
              <a:buFont typeface="Arial" panose="020B0604020202020204" pitchFamily="34" charset="0"/>
              <a:buChar char="•"/>
            </a:pPr>
            <a:r>
              <a:rPr lang="en-GB" dirty="0"/>
              <a:t>The role of women</a:t>
            </a:r>
          </a:p>
        </p:txBody>
      </p:sp>
      <p:sp>
        <p:nvSpPr>
          <p:cNvPr id="8" name="Rounded Rectangle 7"/>
          <p:cNvSpPr/>
          <p:nvPr/>
        </p:nvSpPr>
        <p:spPr>
          <a:xfrm>
            <a:off x="249930" y="2985436"/>
            <a:ext cx="1728192" cy="220174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338226" y="3125433"/>
            <a:ext cx="1728192" cy="1754326"/>
          </a:xfrm>
          <a:prstGeom prst="rect">
            <a:avLst/>
          </a:prstGeom>
        </p:spPr>
        <p:txBody>
          <a:bodyPr wrap="square">
            <a:spAutoFit/>
          </a:bodyPr>
          <a:lstStyle/>
          <a:p>
            <a:r>
              <a:rPr lang="en-GB" u="sng" dirty="0"/>
              <a:t>Keywords</a:t>
            </a:r>
            <a:r>
              <a:rPr lang="en-GB" dirty="0"/>
              <a:t>:</a:t>
            </a:r>
          </a:p>
          <a:p>
            <a:endParaRPr lang="en-GB" dirty="0"/>
          </a:p>
          <a:p>
            <a:r>
              <a:rPr lang="en-GB" dirty="0" smtClean="0"/>
              <a:t>Context</a:t>
            </a:r>
          </a:p>
          <a:p>
            <a:r>
              <a:rPr lang="en-GB" dirty="0" smtClean="0"/>
              <a:t>Supernatural</a:t>
            </a:r>
          </a:p>
          <a:p>
            <a:r>
              <a:rPr lang="en-GB" dirty="0" smtClean="0"/>
              <a:t>Oxymoron</a:t>
            </a:r>
          </a:p>
          <a:p>
            <a:r>
              <a:rPr lang="en-GB" dirty="0" smtClean="0"/>
              <a:t>Pathetic fallacy</a:t>
            </a:r>
            <a:endParaRPr lang="en-GB" dirty="0"/>
          </a:p>
        </p:txBody>
      </p:sp>
      <p:pic>
        <p:nvPicPr>
          <p:cNvPr id="1026" name="Picture 2" descr="Image result for macbeth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435" y="2492896"/>
            <a:ext cx="3296677" cy="283734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8112" y="5601288"/>
            <a:ext cx="8936037" cy="1077218"/>
          </a:xfrm>
          <a:prstGeom prst="rect">
            <a:avLst/>
          </a:prstGeom>
        </p:spPr>
        <p:txBody>
          <a:bodyPr wrap="square">
            <a:spAutoFit/>
          </a:bodyPr>
          <a:lstStyle/>
          <a:p>
            <a:r>
              <a:rPr lang="en-GB" sz="1600" b="1" dirty="0"/>
              <a:t>This is a play full of  dark and evil deeds. Even the performance of the play is riddled with superstitions; actors/actresses have broken limbs, the repetition of the name </a:t>
            </a:r>
            <a:r>
              <a:rPr lang="en-GB" sz="1600" b="1" i="1" dirty="0"/>
              <a:t>Macbeth</a:t>
            </a:r>
            <a:r>
              <a:rPr lang="en-GB" sz="1600" b="1" dirty="0"/>
              <a:t> three times is said to bring bad luck, some believe that the witches spells have actually come true and cursed production crews and that Banquo’s ghost/the witches often appear </a:t>
            </a:r>
            <a:r>
              <a:rPr lang="en-GB" sz="1600" b="1" dirty="0" smtClean="0"/>
              <a:t>on stage for </a:t>
            </a:r>
            <a:r>
              <a:rPr lang="en-GB" sz="1600" b="1" dirty="0"/>
              <a:t>real.</a:t>
            </a:r>
          </a:p>
        </p:txBody>
      </p:sp>
    </p:spTree>
    <p:extLst>
      <p:ext uri="{BB962C8B-B14F-4D97-AF65-F5344CB8AC3E}">
        <p14:creationId xmlns:p14="http://schemas.microsoft.com/office/powerpoint/2010/main" val="674182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856984" cy="5940088"/>
          </a:xfrm>
          <a:prstGeom prst="rect">
            <a:avLst/>
          </a:prstGeom>
          <a:noFill/>
        </p:spPr>
        <p:txBody>
          <a:bodyPr wrap="square" rtlCol="0">
            <a:spAutoFit/>
          </a:bodyPr>
          <a:lstStyle/>
          <a:p>
            <a:pPr algn="ctr"/>
            <a:r>
              <a:rPr lang="en-GB" sz="2000" u="sng" dirty="0"/>
              <a:t>GCSE English Literature - Paper 1: Shakespeare and the 19</a:t>
            </a:r>
            <a:r>
              <a:rPr lang="en-GB" sz="2000" u="sng" baseline="30000" dirty="0"/>
              <a:t>th</a:t>
            </a:r>
            <a:r>
              <a:rPr lang="en-GB" sz="2000" u="sng" dirty="0"/>
              <a:t> Century Novel</a:t>
            </a:r>
          </a:p>
          <a:p>
            <a:pPr algn="ctr"/>
            <a:r>
              <a:rPr lang="en-GB" sz="2000" u="sng" dirty="0"/>
              <a:t>Section A – </a:t>
            </a:r>
            <a:r>
              <a:rPr lang="en-GB" sz="2000" u="sng" dirty="0" smtClean="0"/>
              <a:t>Macbeth </a:t>
            </a:r>
            <a:endParaRPr lang="en-GB" sz="2000" u="sng" dirty="0"/>
          </a:p>
          <a:p>
            <a:endParaRPr lang="en-GB" sz="2000" dirty="0"/>
          </a:p>
          <a:p>
            <a:endParaRPr lang="en-GB" sz="2000" dirty="0"/>
          </a:p>
          <a:p>
            <a:r>
              <a:rPr lang="en-GB" sz="2000" dirty="0"/>
              <a:t>AO1: Clear explained response to task and ‘Macbeth’ text.</a:t>
            </a:r>
          </a:p>
          <a:p>
            <a:r>
              <a:rPr lang="en-GB" sz="2000" dirty="0"/>
              <a:t>          Effective use of references from the play to support explanation.</a:t>
            </a:r>
          </a:p>
          <a:p>
            <a:pPr algn="r"/>
            <a:r>
              <a:rPr lang="en-GB" sz="2000" dirty="0">
                <a:solidFill>
                  <a:srgbClr val="7030A0"/>
                </a:solidFill>
              </a:rPr>
              <a:t>Clear writing and well selected quotations</a:t>
            </a:r>
          </a:p>
          <a:p>
            <a:endParaRPr lang="en-GB" sz="2000" dirty="0"/>
          </a:p>
          <a:p>
            <a:r>
              <a:rPr lang="en-GB" sz="2000" dirty="0"/>
              <a:t>AO2: Clear explanation of Shakespeare’s methods/techniques.</a:t>
            </a:r>
          </a:p>
          <a:p>
            <a:r>
              <a:rPr lang="en-GB" sz="2000" dirty="0"/>
              <a:t> Understanding of effects of Shakespeare’s methods/techniques on the audience.</a:t>
            </a:r>
          </a:p>
          <a:p>
            <a:pPr algn="r"/>
            <a:r>
              <a:rPr lang="en-GB" sz="2000" dirty="0">
                <a:solidFill>
                  <a:srgbClr val="7030A0"/>
                </a:solidFill>
              </a:rPr>
              <a:t>Do you understand how dramatic irony/stage directions/Soliloquy/Asides are used?</a:t>
            </a:r>
          </a:p>
          <a:p>
            <a:endParaRPr lang="en-GB" sz="2000" dirty="0"/>
          </a:p>
          <a:p>
            <a:r>
              <a:rPr lang="en-GB" sz="2000" dirty="0"/>
              <a:t>AO3: Clear understanding of ideas/perspectives/contextual factors shown by               specific links between Jacobean era/Macbeth text and the task.</a:t>
            </a:r>
          </a:p>
          <a:p>
            <a:pPr algn="r"/>
            <a:r>
              <a:rPr lang="en-GB" sz="2000" dirty="0">
                <a:solidFill>
                  <a:srgbClr val="7030A0"/>
                </a:solidFill>
              </a:rPr>
              <a:t>Context of the play</a:t>
            </a:r>
            <a:r>
              <a:rPr lang="en-GB" sz="2000" dirty="0"/>
              <a:t>          </a:t>
            </a:r>
          </a:p>
          <a:p>
            <a:endParaRPr lang="en-GB" sz="2000" dirty="0"/>
          </a:p>
          <a:p>
            <a:r>
              <a:rPr lang="en-GB" sz="2000" dirty="0"/>
              <a:t>AO4: Learners spell and punctuate with consistent accuracy, and consistently use     </a:t>
            </a:r>
          </a:p>
          <a:p>
            <a:r>
              <a:rPr lang="en-GB" sz="2000" dirty="0"/>
              <a:t>vocabulary and sentence structures to achieve control of meaning.</a:t>
            </a:r>
          </a:p>
          <a:p>
            <a:pPr algn="r"/>
            <a:r>
              <a:rPr lang="en-GB" sz="2000" dirty="0" err="1">
                <a:solidFill>
                  <a:srgbClr val="7030A0"/>
                </a:solidFill>
              </a:rPr>
              <a:t>SPaG</a:t>
            </a:r>
            <a:endParaRPr lang="en-GB" sz="2000" dirty="0">
              <a:solidFill>
                <a:srgbClr val="7030A0"/>
              </a:solidFill>
            </a:endParaRPr>
          </a:p>
        </p:txBody>
      </p:sp>
    </p:spTree>
    <p:extLst>
      <p:ext uri="{BB962C8B-B14F-4D97-AF65-F5344CB8AC3E}">
        <p14:creationId xmlns:p14="http://schemas.microsoft.com/office/powerpoint/2010/main" val="120955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10" end="10"/>
                                            </p:txEl>
                                          </p:spTgt>
                                        </p:tgtEl>
                                        <p:attrNameLst>
                                          <p:attrName>style.visibility</p:attrName>
                                        </p:attrNameLst>
                                      </p:cBhvr>
                                      <p:to>
                                        <p:strVal val="visible"/>
                                      </p:to>
                                    </p:set>
                                    <p:anim calcmode="lin" valueType="num">
                                      <p:cBhvr additive="base">
                                        <p:cTn id="14"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13" end="13"/>
                                            </p:txEl>
                                          </p:spTgt>
                                        </p:tgtEl>
                                        <p:attrNameLst>
                                          <p:attrName>style.visibility</p:attrName>
                                        </p:attrNameLst>
                                      </p:cBhvr>
                                      <p:to>
                                        <p:strVal val="visible"/>
                                      </p:to>
                                    </p:set>
                                    <p:anim calcmode="lin" valueType="num">
                                      <p:cBhvr additive="base">
                                        <p:cTn id="20"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17" end="17"/>
                                            </p:txEl>
                                          </p:spTgt>
                                        </p:tgtEl>
                                        <p:attrNameLst>
                                          <p:attrName>style.visibility</p:attrName>
                                        </p:attrNameLst>
                                      </p:cBhvr>
                                      <p:to>
                                        <p:strVal val="visible"/>
                                      </p:to>
                                    </p:set>
                                    <p:anim calcmode="lin" valueType="num">
                                      <p:cBhvr additive="base">
                                        <p:cTn id="26"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6632"/>
            <a:ext cx="8712968" cy="5355312"/>
          </a:xfrm>
          <a:prstGeom prst="rect">
            <a:avLst/>
          </a:prstGeom>
          <a:noFill/>
        </p:spPr>
        <p:txBody>
          <a:bodyPr wrap="square" rtlCol="0">
            <a:spAutoFit/>
          </a:bodyPr>
          <a:lstStyle/>
          <a:p>
            <a:r>
              <a:rPr lang="en-GB" dirty="0" smtClean="0"/>
              <a:t>Elements of the Supernatural that are presented in ‘Macbeth’:</a:t>
            </a:r>
          </a:p>
          <a:p>
            <a:endParaRPr lang="en-GB" dirty="0"/>
          </a:p>
          <a:p>
            <a:r>
              <a:rPr lang="en-GB" dirty="0" smtClean="0"/>
              <a:t>1. The three Witches  - Act 1 Scene 1, Act 1 Scene 3, Act 3 Scene 5, Act 4 Scene 1.</a:t>
            </a:r>
          </a:p>
          <a:p>
            <a:endParaRPr lang="en-GB" dirty="0"/>
          </a:p>
          <a:p>
            <a:r>
              <a:rPr lang="en-GB" dirty="0" smtClean="0"/>
              <a:t>2. Dagger hallucination – Act 2 Scene 1</a:t>
            </a:r>
          </a:p>
          <a:p>
            <a:endParaRPr lang="en-GB" dirty="0"/>
          </a:p>
          <a:p>
            <a:r>
              <a:rPr lang="en-GB" dirty="0" smtClean="0"/>
              <a:t>3. Banquo’s Ghost – Act 3 Scene 4</a:t>
            </a:r>
          </a:p>
          <a:p>
            <a:endParaRPr lang="en-GB" dirty="0"/>
          </a:p>
          <a:p>
            <a:r>
              <a:rPr lang="en-GB" dirty="0" smtClean="0"/>
              <a:t>4. Images of Hell – Act 2 Scene 3 (Porter’s speech)</a:t>
            </a:r>
          </a:p>
          <a:p>
            <a:endParaRPr lang="en-GB" dirty="0"/>
          </a:p>
          <a:p>
            <a:r>
              <a:rPr lang="en-GB" dirty="0" smtClean="0"/>
              <a:t>5. The Apparitions – Act 4 Scene 1</a:t>
            </a:r>
          </a:p>
          <a:p>
            <a:endParaRPr lang="en-GB" dirty="0"/>
          </a:p>
          <a:p>
            <a:r>
              <a:rPr lang="en-GB" dirty="0" smtClean="0"/>
              <a:t>6. Madness – Act 2 Scene 1, Act 3 Scene 4, Act 5 Scene 1</a:t>
            </a:r>
          </a:p>
          <a:p>
            <a:endParaRPr lang="en-GB" dirty="0"/>
          </a:p>
          <a:p>
            <a:r>
              <a:rPr lang="en-GB" dirty="0" smtClean="0"/>
              <a:t>Shakespeare included these elements in the play</a:t>
            </a:r>
          </a:p>
          <a:p>
            <a:r>
              <a:rPr lang="en-GB" dirty="0" smtClean="0"/>
              <a:t>to give it a sense of drama and excitement. </a:t>
            </a:r>
            <a:endParaRPr lang="en-GB" dirty="0"/>
          </a:p>
          <a:p>
            <a:r>
              <a:rPr lang="en-GB" dirty="0" smtClean="0"/>
              <a:t> </a:t>
            </a:r>
          </a:p>
          <a:p>
            <a:endParaRPr lang="en-GB" dirty="0"/>
          </a:p>
          <a:p>
            <a:pPr marL="285750" indent="-285750">
              <a:buFont typeface="Arial" panose="020B0604020202020204" pitchFamily="34" charset="0"/>
              <a:buChar char="•"/>
            </a:pPr>
            <a:endParaRPr lang="en-GB" dirty="0"/>
          </a:p>
        </p:txBody>
      </p:sp>
      <p:pic>
        <p:nvPicPr>
          <p:cNvPr id="1026" name="Picture 2" descr="Image result for supernatural in macbe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2071" y="3717032"/>
            <a:ext cx="4064351" cy="30243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Image result for macbeth quo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8051" y="980728"/>
            <a:ext cx="3096344" cy="25972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upernatural in macbe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960" y="4647275"/>
            <a:ext cx="2592288" cy="20882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upernatural in macbet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647274"/>
            <a:ext cx="2132500" cy="209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763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669"/>
            <a:ext cx="9126452" cy="9925794"/>
          </a:xfrm>
          <a:prstGeom prst="rect">
            <a:avLst/>
          </a:prstGeom>
          <a:noFill/>
        </p:spPr>
        <p:txBody>
          <a:bodyPr wrap="square" rtlCol="0">
            <a:spAutoFit/>
          </a:bodyPr>
          <a:lstStyle/>
          <a:p>
            <a:r>
              <a:rPr lang="en-GB" sz="1400" dirty="0">
                <a:solidFill>
                  <a:srgbClr val="00B050"/>
                </a:solidFill>
                <a:latin typeface="Arial" charset="0"/>
                <a:cs typeface="Arial" charset="0"/>
              </a:rPr>
              <a:t>Some will be able to use contextual knowledge to analyse how </a:t>
            </a:r>
            <a:r>
              <a:rPr lang="en-GB" sz="1400" dirty="0" smtClean="0">
                <a:solidFill>
                  <a:srgbClr val="00B050"/>
                </a:solidFill>
                <a:latin typeface="Arial" charset="0"/>
                <a:cs typeface="Arial" charset="0"/>
              </a:rPr>
              <a:t>the supernatural is used as a key theme in the play. </a:t>
            </a:r>
            <a:r>
              <a:rPr lang="en-GB" sz="1400" dirty="0">
                <a:solidFill>
                  <a:srgbClr val="00B050"/>
                </a:solidFill>
                <a:latin typeface="Arial" charset="0"/>
                <a:cs typeface="Arial" charset="0"/>
              </a:rPr>
              <a:t>AO3</a:t>
            </a:r>
            <a:endParaRPr lang="en-GB" sz="1700" u="sng" dirty="0"/>
          </a:p>
          <a:p>
            <a:endParaRPr lang="en-GB" sz="1700" dirty="0"/>
          </a:p>
          <a:p>
            <a:pPr marL="285750" indent="-285750">
              <a:buFont typeface="Arial" panose="020B0604020202020204" pitchFamily="34" charset="0"/>
              <a:buChar char="•"/>
            </a:pPr>
            <a:r>
              <a:rPr lang="en-GB" dirty="0" smtClean="0"/>
              <a:t>Beliefs in witchcraft and the supernatural were common in Shakespeare’s era, particularly as the King (James 1</a:t>
            </a:r>
            <a:r>
              <a:rPr lang="en-GB" baseline="30000" dirty="0" smtClean="0"/>
              <a:t>st</a:t>
            </a:r>
            <a:r>
              <a:rPr lang="en-GB" dirty="0" smtClean="0"/>
              <a:t>) himself believed in them. </a:t>
            </a:r>
            <a:endParaRPr lang="en-GB" dirty="0"/>
          </a:p>
          <a:p>
            <a:pPr marL="285750" indent="-285750">
              <a:buFont typeface="Arial" panose="020B0604020202020204" pitchFamily="34" charset="0"/>
              <a:buChar char="•"/>
            </a:pPr>
            <a:r>
              <a:rPr lang="en-GB" dirty="0" smtClean="0"/>
              <a:t>In </a:t>
            </a:r>
            <a:r>
              <a:rPr lang="en-GB" b="1" dirty="0">
                <a:solidFill>
                  <a:srgbClr val="FF0000"/>
                </a:solidFill>
              </a:rPr>
              <a:t>1604</a:t>
            </a:r>
            <a:r>
              <a:rPr lang="en-GB" dirty="0"/>
              <a:t>, witchcraft became a capital offence.  Evidence of a relationship with evil </a:t>
            </a:r>
            <a:r>
              <a:rPr lang="en-GB" dirty="0" smtClean="0"/>
              <a:t>spirits/witches condemned </a:t>
            </a:r>
            <a:r>
              <a:rPr lang="en-GB" dirty="0"/>
              <a:t>a suspect to death by </a:t>
            </a:r>
            <a:r>
              <a:rPr lang="en-GB" dirty="0">
                <a:solidFill>
                  <a:srgbClr val="FF0000"/>
                </a:solidFill>
              </a:rPr>
              <a:t>hanging, burning or drowning</a:t>
            </a:r>
            <a:r>
              <a:rPr lang="en-GB" dirty="0"/>
              <a:t>.  Whether Shakespeare himself believed in witches does not </a:t>
            </a:r>
            <a:r>
              <a:rPr lang="en-GB" dirty="0" smtClean="0"/>
              <a:t>matter; he </a:t>
            </a:r>
            <a:r>
              <a:rPr lang="en-GB" dirty="0"/>
              <a:t>used them for his play, and many of his audience would have believed in them as thoroughly </a:t>
            </a:r>
            <a:r>
              <a:rPr lang="en-GB" dirty="0">
                <a:solidFill>
                  <a:srgbClr val="FF0000"/>
                </a:solidFill>
              </a:rPr>
              <a:t>evil servants of the devil</a:t>
            </a:r>
            <a:r>
              <a:rPr lang="en-GB" dirty="0"/>
              <a:t>.  </a:t>
            </a:r>
            <a:endParaRPr lang="en-GB" dirty="0" smtClean="0"/>
          </a:p>
          <a:p>
            <a:pPr marL="285750" indent="-285750">
              <a:buFont typeface="Arial" panose="020B0604020202020204" pitchFamily="34" charset="0"/>
              <a:buChar char="•"/>
            </a:pPr>
            <a:r>
              <a:rPr lang="en-GB" dirty="0"/>
              <a:t>For the people of Shakespeare’s time, the devil was very real who they believed spent his time trying to </a:t>
            </a:r>
            <a:r>
              <a:rPr lang="en-GB" dirty="0" smtClean="0"/>
              <a:t>tempt people into his power.</a:t>
            </a:r>
            <a:r>
              <a:rPr lang="en-GB" dirty="0"/>
              <a:t>  Note that very early in the play Banquo realises this and says this to </a:t>
            </a:r>
            <a:r>
              <a:rPr lang="en-GB" dirty="0" smtClean="0"/>
              <a:t>Macbeth</a:t>
            </a:r>
            <a:r>
              <a:rPr lang="en-GB" dirty="0"/>
              <a:t> </a:t>
            </a:r>
            <a:r>
              <a:rPr lang="en-GB" dirty="0" smtClean="0"/>
              <a:t>– </a:t>
            </a:r>
            <a:r>
              <a:rPr lang="en-GB" b="1" dirty="0" smtClean="0">
                <a:solidFill>
                  <a:srgbClr val="FF0000"/>
                </a:solidFill>
              </a:rPr>
              <a:t>“What, can the devil speak true?”</a:t>
            </a:r>
          </a:p>
          <a:p>
            <a:pPr marL="285750" indent="-285750">
              <a:buFont typeface="Arial" panose="020B0604020202020204" pitchFamily="34" charset="0"/>
              <a:buChar char="•"/>
            </a:pPr>
            <a:r>
              <a:rPr lang="en-GB" dirty="0"/>
              <a:t>It was believed that witches could </a:t>
            </a:r>
            <a:r>
              <a:rPr lang="en-GB" dirty="0">
                <a:solidFill>
                  <a:srgbClr val="FF0000"/>
                </a:solidFill>
              </a:rPr>
              <a:t>see into the future</a:t>
            </a:r>
            <a:r>
              <a:rPr lang="en-GB" dirty="0"/>
              <a:t>; that they could </a:t>
            </a:r>
            <a:r>
              <a:rPr lang="en-GB" dirty="0">
                <a:solidFill>
                  <a:srgbClr val="FF0000"/>
                </a:solidFill>
              </a:rPr>
              <a:t>create storms, hail, thunder and lightning</a:t>
            </a:r>
            <a:r>
              <a:rPr lang="en-GB" dirty="0"/>
              <a:t>; that they were able to sink ships; dry up springs; </a:t>
            </a:r>
            <a:r>
              <a:rPr lang="en-GB" dirty="0">
                <a:solidFill>
                  <a:srgbClr val="FF0000"/>
                </a:solidFill>
              </a:rPr>
              <a:t>stop the sun </a:t>
            </a:r>
            <a:r>
              <a:rPr lang="en-GB" dirty="0"/>
              <a:t>and change night into day and </a:t>
            </a:r>
            <a:r>
              <a:rPr lang="en-GB" dirty="0">
                <a:solidFill>
                  <a:srgbClr val="FF0000"/>
                </a:solidFill>
              </a:rPr>
              <a:t>day into night</a:t>
            </a:r>
            <a:r>
              <a:rPr lang="en-GB" dirty="0"/>
              <a:t>. They could also cause the death of their enemies, and could </a:t>
            </a:r>
            <a:r>
              <a:rPr lang="en-GB" dirty="0">
                <a:solidFill>
                  <a:srgbClr val="FF0000"/>
                </a:solidFill>
              </a:rPr>
              <a:t>make themselves invisible</a:t>
            </a:r>
            <a:r>
              <a:rPr lang="en-GB" dirty="0"/>
              <a:t>.  In order to work their charms they would open graves and steal parts of the bodies to make potions. For this purpose the bodies of </a:t>
            </a:r>
            <a:r>
              <a:rPr lang="en-GB" dirty="0" smtClean="0"/>
              <a:t>unbaptised </a:t>
            </a:r>
            <a:r>
              <a:rPr lang="en-GB" dirty="0"/>
              <a:t>babies were especially prized. </a:t>
            </a:r>
            <a:endParaRPr lang="en-GB" dirty="0" smtClean="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r>
              <a:rPr lang="en-GB" dirty="0" smtClean="0"/>
              <a:t>Macbeth </a:t>
            </a:r>
            <a:r>
              <a:rPr lang="en-GB" dirty="0"/>
              <a:t>is easily captured by </a:t>
            </a:r>
            <a:r>
              <a:rPr lang="en-GB" dirty="0" smtClean="0"/>
              <a:t>the witches’ power </a:t>
            </a:r>
            <a:r>
              <a:rPr lang="en-GB" dirty="0"/>
              <a:t>and by </a:t>
            </a:r>
            <a:endParaRPr lang="en-GB" dirty="0" smtClean="0"/>
          </a:p>
          <a:p>
            <a:r>
              <a:rPr lang="en-GB" dirty="0"/>
              <a:t> </a:t>
            </a:r>
            <a:r>
              <a:rPr lang="en-GB" dirty="0" smtClean="0"/>
              <a:t>     their prophecies</a:t>
            </a:r>
            <a:r>
              <a:rPr lang="en-GB" dirty="0"/>
              <a:t>.  But note that they </a:t>
            </a:r>
            <a:r>
              <a:rPr lang="en-GB" dirty="0" smtClean="0"/>
              <a:t>never </a:t>
            </a:r>
            <a:r>
              <a:rPr lang="en-GB" dirty="0"/>
              <a:t>tell him a lie.  </a:t>
            </a:r>
            <a:endParaRPr lang="en-GB" dirty="0" smtClean="0"/>
          </a:p>
          <a:p>
            <a:r>
              <a:rPr lang="en-GB" dirty="0" smtClean="0"/>
              <a:t>      However</a:t>
            </a:r>
            <a:r>
              <a:rPr lang="en-GB" dirty="0"/>
              <a:t>, they do allow </a:t>
            </a:r>
            <a:r>
              <a:rPr lang="en-GB" b="1" i="1" dirty="0"/>
              <a:t>him</a:t>
            </a:r>
            <a:r>
              <a:rPr lang="en-GB" b="1" dirty="0"/>
              <a:t> to deceive </a:t>
            </a:r>
            <a:r>
              <a:rPr lang="en-GB" b="1" i="1" dirty="0"/>
              <a:t>himself</a:t>
            </a:r>
            <a:r>
              <a:rPr lang="en-GB" b="1" dirty="0" smtClean="0"/>
              <a:t>.</a:t>
            </a:r>
          </a:p>
          <a:p>
            <a:endParaRPr lang="en-GB" dirty="0" smtClean="0"/>
          </a:p>
          <a:p>
            <a:pPr marL="285750" indent="-285750">
              <a:buFont typeface="Arial" panose="020B0604020202020204" pitchFamily="34" charset="0"/>
              <a:buChar char="•"/>
            </a:pPr>
            <a:r>
              <a:rPr lang="en-GB" dirty="0"/>
              <a:t> </a:t>
            </a:r>
            <a:r>
              <a:rPr lang="en-GB" dirty="0" smtClean="0"/>
              <a:t>For </a:t>
            </a:r>
            <a:r>
              <a:rPr lang="en-GB" dirty="0"/>
              <a:t>a king like Macbeth to visit </a:t>
            </a:r>
            <a:r>
              <a:rPr lang="en-GB" i="1" dirty="0"/>
              <a:t>and</a:t>
            </a:r>
            <a:r>
              <a:rPr lang="en-GB" dirty="0"/>
              <a:t> have dealings </a:t>
            </a:r>
            <a:r>
              <a:rPr lang="en-GB" dirty="0" smtClean="0"/>
              <a:t>with</a:t>
            </a:r>
          </a:p>
          <a:p>
            <a:r>
              <a:rPr lang="en-GB" dirty="0"/>
              <a:t> </a:t>
            </a:r>
            <a:r>
              <a:rPr lang="en-GB" dirty="0" smtClean="0"/>
              <a:t>      </a:t>
            </a:r>
            <a:r>
              <a:rPr lang="en-GB" dirty="0"/>
              <a:t>witches would have </a:t>
            </a:r>
            <a:r>
              <a:rPr lang="en-GB" dirty="0" smtClean="0"/>
              <a:t>been </a:t>
            </a:r>
            <a:r>
              <a:rPr lang="en-GB" dirty="0"/>
              <a:t>both a crime and a sin.</a:t>
            </a:r>
          </a:p>
          <a:p>
            <a:endParaRPr lang="en-GB" b="1"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a:p>
            <a:pPr lvl="4"/>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u="sng" dirty="0"/>
          </a:p>
        </p:txBody>
      </p:sp>
      <p:pic>
        <p:nvPicPr>
          <p:cNvPr id="6146" name="Picture 2" descr="Image result for witches in macbet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1779" y="4653136"/>
            <a:ext cx="3404673" cy="2204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038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580"/>
            <a:ext cx="4427984" cy="7017306"/>
          </a:xfrm>
          <a:prstGeom prst="rect">
            <a:avLst/>
          </a:prstGeom>
        </p:spPr>
        <p:txBody>
          <a:bodyPr wrap="square">
            <a:spAutoFit/>
          </a:bodyPr>
          <a:lstStyle/>
          <a:p>
            <a:pPr lvl="0" fontAlgn="base">
              <a:spcBef>
                <a:spcPct val="0"/>
              </a:spcBef>
              <a:spcAft>
                <a:spcPct val="0"/>
              </a:spcAft>
            </a:pPr>
            <a:r>
              <a:rPr lang="en-US" altLang="en-US" sz="1600" b="1" dirty="0">
                <a:latin typeface="Arial" pitchFamily="34" charset="0"/>
                <a:cs typeface="Arial" pitchFamily="34" charset="0"/>
              </a:rPr>
              <a:t>SCENE I. A deserted place.</a:t>
            </a:r>
          </a:p>
          <a:p>
            <a:pPr lvl="0" eaLnBrk="0" fontAlgn="base" hangingPunct="0">
              <a:spcBef>
                <a:spcPct val="0"/>
              </a:spcBef>
              <a:spcAft>
                <a:spcPct val="0"/>
              </a:spcAft>
            </a:pPr>
            <a:r>
              <a:rPr lang="en-US" altLang="en-US" sz="1400" i="1" dirty="0">
                <a:latin typeface="Arial" pitchFamily="34" charset="0"/>
                <a:cs typeface="Arial" pitchFamily="34" charset="0"/>
              </a:rPr>
              <a:t>Thunder and lightning. Enter three Witches</a:t>
            </a:r>
            <a:r>
              <a:rPr lang="en-US" altLang="en-US" sz="2400" dirty="0">
                <a:latin typeface="Arial" pitchFamily="34" charset="0"/>
                <a:cs typeface="Arial" pitchFamily="34" charset="0"/>
              </a:rPr>
              <a:t> </a:t>
            </a:r>
          </a:p>
          <a:p>
            <a:pPr lvl="0" eaLnBrk="0" fontAlgn="base" hangingPunct="0">
              <a:spcBef>
                <a:spcPct val="0"/>
              </a:spcBef>
              <a:spcAft>
                <a:spcPct val="0"/>
              </a:spcAft>
            </a:pPr>
            <a:endParaRPr lang="en-US" altLang="en-US" sz="1600" dirty="0">
              <a:latin typeface="Arial" pitchFamily="34" charset="0"/>
              <a:cs typeface="Arial" pitchFamily="34" charset="0"/>
            </a:endParaRPr>
          </a:p>
          <a:p>
            <a:pPr lvl="0" eaLnBrk="0" fontAlgn="base" hangingPunct="0">
              <a:spcBef>
                <a:spcPct val="0"/>
              </a:spcBef>
              <a:spcAft>
                <a:spcPct val="0"/>
              </a:spcAft>
            </a:pPr>
            <a:r>
              <a:rPr lang="en-US" altLang="en-US" sz="1600" b="1" dirty="0">
                <a:latin typeface="Arial" pitchFamily="34" charset="0"/>
                <a:cs typeface="Arial" pitchFamily="34" charset="0"/>
              </a:rPr>
              <a:t>F</a:t>
            </a:r>
            <a:r>
              <a:rPr lang="en-US" altLang="en-US" sz="1600" b="1" dirty="0" bmk="">
                <a:latin typeface="Arial" pitchFamily="34" charset="0"/>
                <a:cs typeface="Arial" pitchFamily="34" charset="0"/>
              </a:rPr>
              <a:t>irst Witch</a:t>
            </a:r>
            <a:r>
              <a:rPr lang="en-US" altLang="en-US" sz="1600" dirty="0" bmk="">
                <a:latin typeface="Arial" pitchFamily="34" charset="0"/>
                <a:cs typeface="Arial" pitchFamily="34" charset="0"/>
              </a:rPr>
              <a:t> When shall we three meet </a:t>
            </a:r>
            <a:r>
              <a:rPr lang="en-US" altLang="en-US" sz="1600" dirty="0" smtClean="0" bmk="">
                <a:latin typeface="Arial" pitchFamily="34" charset="0"/>
                <a:cs typeface="Arial" pitchFamily="34" charset="0"/>
              </a:rPr>
              <a:t>again?</a:t>
            </a: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dirty="0" bmk="">
                <a:latin typeface="Arial" pitchFamily="34" charset="0"/>
                <a:cs typeface="Arial" pitchFamily="34" charset="0"/>
              </a:rPr>
              <a:t>In thunder, lightning, or in rain?</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Second Witch</a:t>
            </a:r>
            <a:r>
              <a:rPr lang="en-US" altLang="en-US" sz="1600" dirty="0" bmk="">
                <a:latin typeface="Arial" pitchFamily="34" charset="0"/>
                <a:cs typeface="Arial" pitchFamily="34" charset="0"/>
              </a:rPr>
              <a:t> When the </a:t>
            </a:r>
            <a:r>
              <a:rPr lang="en-US" altLang="en-US" sz="1600" dirty="0" err="1" bmk="">
                <a:latin typeface="Arial" pitchFamily="34" charset="0"/>
                <a:cs typeface="Arial" pitchFamily="34" charset="0"/>
              </a:rPr>
              <a:t>hurlyburly's</a:t>
            </a:r>
            <a:r>
              <a:rPr lang="en-US" altLang="en-US" sz="1600" dirty="0" bmk="">
                <a:latin typeface="Arial" pitchFamily="34" charset="0"/>
                <a:cs typeface="Arial" pitchFamily="34" charset="0"/>
              </a:rPr>
              <a:t> done,</a:t>
            </a:r>
            <a:br>
              <a:rPr lang="en-US" altLang="en-US" sz="1600" dirty="0" bmk="">
                <a:latin typeface="Arial" pitchFamily="34" charset="0"/>
                <a:cs typeface="Arial" pitchFamily="34" charset="0"/>
              </a:rPr>
            </a:br>
            <a:r>
              <a:rPr lang="en-US" altLang="en-US" sz="1600" dirty="0" bmk="">
                <a:latin typeface="Arial" pitchFamily="34" charset="0"/>
                <a:cs typeface="Arial" pitchFamily="34" charset="0"/>
              </a:rPr>
              <a:t>When the battle's lost and won.</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Third Witch</a:t>
            </a:r>
            <a:r>
              <a:rPr lang="en-US" altLang="en-US" sz="1600" dirty="0" bmk="">
                <a:latin typeface="Arial" pitchFamily="34" charset="0"/>
                <a:cs typeface="Arial" pitchFamily="34" charset="0"/>
              </a:rPr>
              <a:t> That will be ere the set of sun.</a:t>
            </a:r>
            <a:br>
              <a:rPr lang="en-US" altLang="en-US" sz="1600" dirty="0" bmk="">
                <a:latin typeface="Arial" pitchFamily="34" charset="0"/>
                <a:cs typeface="Arial" pitchFamily="34" charset="0"/>
              </a:rPr>
            </a:br>
            <a:endParaRPr lang="en-US" altLang="en-US" sz="1600" dirty="0" bmk="">
              <a:latin typeface="Arial" pitchFamily="34" charset="0"/>
              <a:cs typeface="Arial" pitchFamily="34" charset="0"/>
            </a:endParaRPr>
          </a:p>
          <a:p>
            <a:pPr lvl="0" eaLnBrk="0" fontAlgn="base" hangingPunct="0">
              <a:spcBef>
                <a:spcPct val="0"/>
              </a:spcBef>
              <a:spcAft>
                <a:spcPct val="0"/>
              </a:spcAft>
            </a:pPr>
            <a:r>
              <a:rPr lang="en-US" altLang="en-US" sz="1600" b="1" dirty="0" bmk="">
                <a:latin typeface="Arial" pitchFamily="34" charset="0"/>
                <a:cs typeface="Arial" pitchFamily="34" charset="0"/>
              </a:rPr>
              <a:t>First Witch</a:t>
            </a:r>
            <a:r>
              <a:rPr lang="en-US" altLang="en-US" sz="1600" dirty="0" bmk="">
                <a:latin typeface="Arial" pitchFamily="34" charset="0"/>
                <a:cs typeface="Arial" pitchFamily="34" charset="0"/>
              </a:rPr>
              <a:t> Where the place?</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Second Witch</a:t>
            </a:r>
            <a:r>
              <a:rPr lang="en-US" altLang="en-US" sz="1600" dirty="0" bmk="">
                <a:latin typeface="Arial" pitchFamily="34" charset="0"/>
                <a:cs typeface="Arial" pitchFamily="34" charset="0"/>
              </a:rPr>
              <a:t> Upon the heath.</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Third Witch</a:t>
            </a:r>
            <a:r>
              <a:rPr lang="en-US" altLang="en-US" sz="1600" dirty="0" bmk="">
                <a:latin typeface="Arial" pitchFamily="34" charset="0"/>
                <a:cs typeface="Arial" pitchFamily="34" charset="0"/>
              </a:rPr>
              <a:t> There to meet with Macbeth.</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First Witch</a:t>
            </a:r>
            <a:r>
              <a:rPr lang="en-US" altLang="en-US" sz="1600" dirty="0" bmk="">
                <a:latin typeface="Arial" pitchFamily="34" charset="0"/>
                <a:cs typeface="Arial" pitchFamily="34" charset="0"/>
              </a:rPr>
              <a:t> I come, </a:t>
            </a:r>
            <a:r>
              <a:rPr lang="en-US" altLang="en-US" sz="1600" dirty="0" err="1" bmk="">
                <a:latin typeface="Arial" pitchFamily="34" charset="0"/>
                <a:cs typeface="Arial" pitchFamily="34" charset="0"/>
              </a:rPr>
              <a:t>Graymalkin</a:t>
            </a:r>
            <a:r>
              <a:rPr lang="en-US" altLang="en-US" sz="1600" dirty="0" bmk="">
                <a:latin typeface="Arial" pitchFamily="34" charset="0"/>
                <a:cs typeface="Arial" pitchFamily="34" charset="0"/>
              </a:rPr>
              <a:t>!</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Second Witch</a:t>
            </a:r>
            <a:r>
              <a:rPr lang="en-US" altLang="en-US" sz="1600" dirty="0" bmk="">
                <a:latin typeface="Arial" pitchFamily="34" charset="0"/>
                <a:cs typeface="Arial" pitchFamily="34" charset="0"/>
              </a:rPr>
              <a:t> Paddock calls.</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Third Witch</a:t>
            </a:r>
            <a:r>
              <a:rPr lang="en-US" altLang="en-US" sz="1600" dirty="0" bmk="">
                <a:latin typeface="Arial" pitchFamily="34" charset="0"/>
                <a:cs typeface="Arial" pitchFamily="34" charset="0"/>
              </a:rPr>
              <a:t> Anon.</a:t>
            </a:r>
          </a:p>
          <a:p>
            <a:pPr lvl="0" eaLnBrk="0" fontAlgn="base" hangingPunct="0">
              <a:spcBef>
                <a:spcPct val="0"/>
              </a:spcBef>
              <a:spcAft>
                <a:spcPct val="0"/>
              </a:spcAft>
            </a:pPr>
            <a:r>
              <a:rPr lang="en-US" altLang="en-US" sz="1600" dirty="0" bmk="">
                <a:latin typeface="Arial" pitchFamily="34" charset="0"/>
                <a:cs typeface="Arial" pitchFamily="34" charset="0"/>
              </a:rPr>
              <a:t/>
            </a:r>
            <a:br>
              <a:rPr lang="en-US" altLang="en-US" sz="1600" dirty="0" bmk="">
                <a:latin typeface="Arial" pitchFamily="34" charset="0"/>
                <a:cs typeface="Arial" pitchFamily="34" charset="0"/>
              </a:rPr>
            </a:br>
            <a:r>
              <a:rPr lang="en-US" altLang="en-US" sz="1600" b="1" dirty="0" bmk="">
                <a:latin typeface="Arial" pitchFamily="34" charset="0"/>
                <a:cs typeface="Arial" pitchFamily="34" charset="0"/>
              </a:rPr>
              <a:t>ALL</a:t>
            </a:r>
            <a:r>
              <a:rPr lang="en-US" altLang="en-US" sz="1600" dirty="0" bmk="">
                <a:latin typeface="Arial" pitchFamily="34" charset="0"/>
                <a:cs typeface="Arial" pitchFamily="34" charset="0"/>
              </a:rPr>
              <a:t> Fair is foul, and foul is fair:</a:t>
            </a:r>
            <a:br>
              <a:rPr lang="en-US" altLang="en-US" sz="1600" dirty="0" bmk="">
                <a:latin typeface="Arial" pitchFamily="34" charset="0"/>
                <a:cs typeface="Arial" pitchFamily="34" charset="0"/>
              </a:rPr>
            </a:br>
            <a:r>
              <a:rPr lang="en-US" altLang="en-US" sz="1600" dirty="0" bmk="">
                <a:latin typeface="Arial" pitchFamily="34" charset="0"/>
                <a:cs typeface="Arial" pitchFamily="34" charset="0"/>
              </a:rPr>
              <a:t>Hover through the fog and filthy air.</a:t>
            </a:r>
            <a:r>
              <a:rPr lang="en-US" altLang="en-US" sz="1600" dirty="0">
                <a:latin typeface="Arial" pitchFamily="34" charset="0"/>
                <a:cs typeface="Arial" pitchFamily="34" charset="0"/>
              </a:rPr>
              <a:t/>
            </a:r>
            <a:br>
              <a:rPr lang="en-US" altLang="en-US" sz="1600" dirty="0">
                <a:latin typeface="Arial" pitchFamily="34" charset="0"/>
                <a:cs typeface="Arial" pitchFamily="34" charset="0"/>
              </a:rPr>
            </a:br>
            <a:endParaRPr lang="en-US" altLang="en-US" sz="1600" dirty="0">
              <a:latin typeface="Arial" pitchFamily="34" charset="0"/>
              <a:cs typeface="Arial" pitchFamily="34" charset="0"/>
            </a:endParaRPr>
          </a:p>
          <a:p>
            <a:pPr lvl="0" eaLnBrk="0" fontAlgn="base" hangingPunct="0">
              <a:spcBef>
                <a:spcPct val="0"/>
              </a:spcBef>
              <a:spcAft>
                <a:spcPct val="0"/>
              </a:spcAft>
            </a:pPr>
            <a:r>
              <a:rPr lang="en-US" altLang="en-US" sz="1600" i="1" dirty="0">
                <a:latin typeface="Arial" pitchFamily="34" charset="0"/>
                <a:cs typeface="Arial" pitchFamily="34" charset="0"/>
              </a:rPr>
              <a:t>Exeunt</a:t>
            </a:r>
            <a:endParaRPr lang="en-US" altLang="en-US" sz="1600" dirty="0">
              <a:latin typeface="Arial" pitchFamily="34" charset="0"/>
              <a:cs typeface="Arial" pitchFamily="34" charset="0"/>
            </a:endParaRPr>
          </a:p>
        </p:txBody>
      </p:sp>
      <p:sp>
        <p:nvSpPr>
          <p:cNvPr id="3" name="TextBox 2"/>
          <p:cNvSpPr txBox="1"/>
          <p:nvPr/>
        </p:nvSpPr>
        <p:spPr>
          <a:xfrm>
            <a:off x="4716016" y="-2580"/>
            <a:ext cx="4320480" cy="8125301"/>
          </a:xfrm>
          <a:prstGeom prst="rect">
            <a:avLst/>
          </a:prstGeom>
          <a:noFill/>
        </p:spPr>
        <p:txBody>
          <a:bodyPr wrap="square" rtlCol="0">
            <a:spAutoFit/>
          </a:bodyPr>
          <a:lstStyle/>
          <a:p>
            <a:r>
              <a:rPr lang="en-GB" b="1" dirty="0" smtClean="0"/>
              <a:t>Stage directions – Pathetic Fallacy </a:t>
            </a:r>
            <a:r>
              <a:rPr lang="en-GB" dirty="0" smtClean="0"/>
              <a:t>– creates a dark and sinister atmosphere from the outset.</a:t>
            </a:r>
          </a:p>
          <a:p>
            <a:endParaRPr lang="en-GB" dirty="0"/>
          </a:p>
          <a:p>
            <a:r>
              <a:rPr lang="en-GB" dirty="0" smtClean="0">
                <a:solidFill>
                  <a:srgbClr val="7030A0"/>
                </a:solidFill>
              </a:rPr>
              <a:t>The witches start the play instead of the title character. This is done by Shakespeare for a number of reasons:</a:t>
            </a:r>
          </a:p>
          <a:p>
            <a:pPr marL="285750" indent="-285750">
              <a:buFont typeface="Arial" panose="020B0604020202020204" pitchFamily="34" charset="0"/>
              <a:buChar char="•"/>
            </a:pPr>
            <a:r>
              <a:rPr lang="en-GB" dirty="0" smtClean="0">
                <a:solidFill>
                  <a:srgbClr val="7030A0"/>
                </a:solidFill>
              </a:rPr>
              <a:t>Dramatic, especially when performed. Frightening, particularly in Shakespeare’s era.</a:t>
            </a:r>
          </a:p>
          <a:p>
            <a:pPr marL="285750" indent="-285750">
              <a:buFont typeface="Arial" panose="020B0604020202020204" pitchFamily="34" charset="0"/>
              <a:buChar char="•"/>
            </a:pPr>
            <a:r>
              <a:rPr lang="en-GB" dirty="0" smtClean="0">
                <a:solidFill>
                  <a:srgbClr val="7030A0"/>
                </a:solidFill>
              </a:rPr>
              <a:t>Shows they will have a huge impact on the course of events.</a:t>
            </a:r>
          </a:p>
          <a:p>
            <a:pPr marL="285750" indent="-285750">
              <a:buFont typeface="Arial" panose="020B0604020202020204" pitchFamily="34" charset="0"/>
              <a:buChar char="•"/>
            </a:pPr>
            <a:r>
              <a:rPr lang="en-GB" dirty="0" smtClean="0">
                <a:solidFill>
                  <a:srgbClr val="7030A0"/>
                </a:solidFill>
              </a:rPr>
              <a:t>Creates a sense of mystery - Shows that they have an evil plan to destroy Macbeth.</a:t>
            </a:r>
          </a:p>
          <a:p>
            <a:pPr marL="285750" indent="-285750">
              <a:buFont typeface="Arial" panose="020B0604020202020204" pitchFamily="34" charset="0"/>
              <a:buChar char="•"/>
            </a:pPr>
            <a:endParaRPr lang="en-GB" dirty="0"/>
          </a:p>
          <a:p>
            <a:r>
              <a:rPr lang="en-GB" b="1" dirty="0" smtClean="0"/>
              <a:t>Use of rhyming couplets </a:t>
            </a:r>
            <a:r>
              <a:rPr lang="en-GB" dirty="0" smtClean="0"/>
              <a:t>– shows that they are creating a spell and that they are unnatural beings, especially because of their supposed dominance over nature.</a:t>
            </a:r>
          </a:p>
          <a:p>
            <a:endParaRPr lang="en-GB" dirty="0"/>
          </a:p>
          <a:p>
            <a:r>
              <a:rPr lang="en-GB" dirty="0" smtClean="0">
                <a:solidFill>
                  <a:srgbClr val="7030A0"/>
                </a:solidFill>
              </a:rPr>
              <a:t>Use of the </a:t>
            </a:r>
            <a:r>
              <a:rPr lang="en-GB" b="1" dirty="0" smtClean="0">
                <a:solidFill>
                  <a:srgbClr val="7030A0"/>
                </a:solidFill>
              </a:rPr>
              <a:t>Oxymoron</a:t>
            </a:r>
            <a:r>
              <a:rPr lang="en-GB" dirty="0" smtClean="0">
                <a:solidFill>
                  <a:srgbClr val="7030A0"/>
                </a:solidFill>
              </a:rPr>
              <a:t> in </a:t>
            </a:r>
            <a:r>
              <a:rPr lang="en-GB" i="1" dirty="0" smtClean="0">
                <a:solidFill>
                  <a:srgbClr val="7030A0"/>
                </a:solidFill>
              </a:rPr>
              <a:t>fair </a:t>
            </a:r>
            <a:r>
              <a:rPr lang="en-GB" dirty="0" smtClean="0">
                <a:solidFill>
                  <a:srgbClr val="7030A0"/>
                </a:solidFill>
              </a:rPr>
              <a:t>and </a:t>
            </a:r>
            <a:r>
              <a:rPr lang="en-GB" i="1" dirty="0" smtClean="0">
                <a:solidFill>
                  <a:srgbClr val="7030A0"/>
                </a:solidFill>
              </a:rPr>
              <a:t>foul – </a:t>
            </a:r>
            <a:r>
              <a:rPr lang="en-GB" dirty="0" smtClean="0">
                <a:solidFill>
                  <a:srgbClr val="7030A0"/>
                </a:solidFill>
              </a:rPr>
              <a:t>Shows that things will not be as they appear – Appearance Vs Reality (Key theme)</a:t>
            </a:r>
          </a:p>
          <a:p>
            <a:endParaRPr lang="en-GB" dirty="0"/>
          </a:p>
          <a:p>
            <a:endParaRPr lang="en-GB" dirty="0" smtClean="0"/>
          </a:p>
          <a:p>
            <a:endParaRPr lang="en-GB" dirty="0" smtClean="0"/>
          </a:p>
          <a:p>
            <a:pPr marL="285750" indent="-285750">
              <a:buFont typeface="Arial" panose="020B0604020202020204" pitchFamily="34" charset="0"/>
              <a:buChar char="•"/>
            </a:pPr>
            <a:endParaRPr lang="en-GB" dirty="0"/>
          </a:p>
          <a:p>
            <a:endParaRPr lang="en-GB" dirty="0"/>
          </a:p>
        </p:txBody>
      </p:sp>
      <p:cxnSp>
        <p:nvCxnSpPr>
          <p:cNvPr id="5" name="Straight Arrow Connector 4"/>
          <p:cNvCxnSpPr/>
          <p:nvPr/>
        </p:nvCxnSpPr>
        <p:spPr>
          <a:xfrm>
            <a:off x="3491880" y="260648"/>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059832" y="4941168"/>
            <a:ext cx="1584176" cy="792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75856" y="5877272"/>
            <a:ext cx="1368152" cy="72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2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750496" cy="6771084"/>
          </a:xfrm>
          <a:prstGeom prst="rect">
            <a:avLst/>
          </a:prstGeom>
        </p:spPr>
        <p:txBody>
          <a:bodyPr wrap="square">
            <a:spAutoFit/>
          </a:bodyPr>
          <a:lstStyle/>
          <a:p>
            <a:r>
              <a:rPr lang="en-GB" sz="1400" u="sng" dirty="0" smtClean="0">
                <a:solidFill>
                  <a:srgbClr val="424242"/>
                </a:solidFill>
                <a:latin typeface="LFT-Etica-Web"/>
              </a:rPr>
              <a:t>Act 2 Scene 1 – Dagger hallucination</a:t>
            </a:r>
          </a:p>
          <a:p>
            <a:endParaRPr lang="en-GB" sz="1400" dirty="0">
              <a:solidFill>
                <a:srgbClr val="424242"/>
              </a:solidFill>
              <a:latin typeface="LFT-Etica-Web"/>
            </a:endParaRPr>
          </a:p>
          <a:p>
            <a:r>
              <a:rPr lang="en-GB" sz="1400" dirty="0" smtClean="0">
                <a:solidFill>
                  <a:srgbClr val="00B050"/>
                </a:solidFill>
                <a:latin typeface="LFT-Etica-Web"/>
              </a:rPr>
              <a:t>Is </a:t>
            </a:r>
            <a:r>
              <a:rPr lang="en-GB" sz="1400" dirty="0">
                <a:solidFill>
                  <a:srgbClr val="00B050"/>
                </a:solidFill>
                <a:latin typeface="LFT-Etica-Web"/>
              </a:rPr>
              <a:t>this a dagger which I see before me,</a:t>
            </a:r>
          </a:p>
          <a:p>
            <a:r>
              <a:rPr lang="en-GB" sz="1400" dirty="0">
                <a:solidFill>
                  <a:srgbClr val="00B050"/>
                </a:solidFill>
                <a:latin typeface="LFT-Etica-Web"/>
              </a:rPr>
              <a:t>The handle toward my hand? Come, let me clutch thee.</a:t>
            </a:r>
          </a:p>
          <a:p>
            <a:r>
              <a:rPr lang="en-GB" sz="1400" dirty="0">
                <a:solidFill>
                  <a:srgbClr val="00B050"/>
                </a:solidFill>
                <a:latin typeface="LFT-Etica-Web"/>
              </a:rPr>
              <a:t>I have thee not, and yet I see thee still.</a:t>
            </a:r>
          </a:p>
          <a:p>
            <a:r>
              <a:rPr lang="en-GB" sz="1400" dirty="0">
                <a:solidFill>
                  <a:srgbClr val="424242"/>
                </a:solidFill>
                <a:latin typeface="LFT-Etica-Web"/>
              </a:rPr>
              <a:t>Art thou not, </a:t>
            </a:r>
            <a:r>
              <a:rPr lang="en-GB" sz="1400" b="1" dirty="0">
                <a:solidFill>
                  <a:srgbClr val="424242"/>
                </a:solidFill>
                <a:latin typeface="LFT-Etica-Web"/>
              </a:rPr>
              <a:t>fatal vision, sensible</a:t>
            </a:r>
          </a:p>
          <a:p>
            <a:r>
              <a:rPr lang="en-GB" sz="1400" b="1" dirty="0">
                <a:solidFill>
                  <a:srgbClr val="424242"/>
                </a:solidFill>
                <a:latin typeface="LFT-Etica-Web"/>
              </a:rPr>
              <a:t>To feeling as to sight? Or art thou but</a:t>
            </a:r>
          </a:p>
          <a:p>
            <a:r>
              <a:rPr lang="en-GB" sz="1400" b="1" dirty="0">
                <a:solidFill>
                  <a:srgbClr val="424242"/>
                </a:solidFill>
                <a:latin typeface="LFT-Etica-Web"/>
              </a:rPr>
              <a:t>A dagger of the mind, a false creation,</a:t>
            </a:r>
          </a:p>
          <a:p>
            <a:r>
              <a:rPr lang="en-GB" sz="1400" b="1" dirty="0">
                <a:solidFill>
                  <a:srgbClr val="424242"/>
                </a:solidFill>
                <a:latin typeface="LFT-Etica-Web"/>
              </a:rPr>
              <a:t>Proceeding from the heat-</a:t>
            </a:r>
            <a:r>
              <a:rPr lang="en-GB" sz="1400" b="1" dirty="0" err="1">
                <a:solidFill>
                  <a:srgbClr val="424242"/>
                </a:solidFill>
                <a:latin typeface="LFT-Etica-Web"/>
              </a:rPr>
              <a:t>oppressèd</a:t>
            </a:r>
            <a:r>
              <a:rPr lang="en-GB" sz="1400" b="1" dirty="0">
                <a:solidFill>
                  <a:srgbClr val="424242"/>
                </a:solidFill>
                <a:latin typeface="LFT-Etica-Web"/>
              </a:rPr>
              <a:t> brain?</a:t>
            </a:r>
          </a:p>
          <a:p>
            <a:r>
              <a:rPr lang="en-GB" sz="1400" dirty="0">
                <a:solidFill>
                  <a:srgbClr val="424242"/>
                </a:solidFill>
                <a:latin typeface="LFT-Etica-Web"/>
              </a:rPr>
              <a:t>I see thee yet, in form as palpable</a:t>
            </a:r>
          </a:p>
          <a:p>
            <a:r>
              <a:rPr lang="en-GB" sz="1400" dirty="0">
                <a:solidFill>
                  <a:srgbClr val="424242"/>
                </a:solidFill>
                <a:latin typeface="LFT-Etica-Web"/>
              </a:rPr>
              <a:t>As this which now I draw.</a:t>
            </a:r>
          </a:p>
          <a:p>
            <a:r>
              <a:rPr lang="en-GB" sz="1400" dirty="0">
                <a:solidFill>
                  <a:srgbClr val="424242"/>
                </a:solidFill>
                <a:latin typeface="LFT-Etica-Web"/>
              </a:rPr>
              <a:t>Thou </a:t>
            </a:r>
            <a:r>
              <a:rPr lang="en-GB" sz="1400" dirty="0" err="1">
                <a:solidFill>
                  <a:srgbClr val="424242"/>
                </a:solidFill>
                <a:latin typeface="LFT-Etica-Web"/>
              </a:rPr>
              <a:t>marshall’st</a:t>
            </a:r>
            <a:r>
              <a:rPr lang="en-GB" sz="1400" dirty="0">
                <a:solidFill>
                  <a:srgbClr val="424242"/>
                </a:solidFill>
                <a:latin typeface="LFT-Etica-Web"/>
              </a:rPr>
              <a:t> me the way that I was going,</a:t>
            </a:r>
          </a:p>
          <a:p>
            <a:r>
              <a:rPr lang="en-GB" sz="1400" dirty="0">
                <a:solidFill>
                  <a:srgbClr val="424242"/>
                </a:solidFill>
                <a:latin typeface="LFT-Etica-Web"/>
              </a:rPr>
              <a:t>And such an instrument I was to use.</a:t>
            </a:r>
          </a:p>
          <a:p>
            <a:r>
              <a:rPr lang="en-GB" sz="1400" dirty="0">
                <a:solidFill>
                  <a:srgbClr val="7030A0"/>
                </a:solidFill>
                <a:latin typeface="LFT-Etica-Web"/>
              </a:rPr>
              <a:t>Mine eyes are made the fools o' </a:t>
            </a:r>
            <a:r>
              <a:rPr lang="en-GB" sz="1400" dirty="0" err="1">
                <a:solidFill>
                  <a:srgbClr val="7030A0"/>
                </a:solidFill>
                <a:latin typeface="LFT-Etica-Web"/>
              </a:rPr>
              <a:t>th</a:t>
            </a:r>
            <a:r>
              <a:rPr lang="en-GB" sz="1400" dirty="0">
                <a:solidFill>
                  <a:srgbClr val="7030A0"/>
                </a:solidFill>
                <a:latin typeface="LFT-Etica-Web"/>
              </a:rPr>
              <a:t>' other senses,</a:t>
            </a:r>
          </a:p>
          <a:p>
            <a:r>
              <a:rPr lang="en-GB" sz="1400" dirty="0">
                <a:solidFill>
                  <a:srgbClr val="7030A0"/>
                </a:solidFill>
                <a:latin typeface="LFT-Etica-Web"/>
              </a:rPr>
              <a:t>Or else worth all the rest. I see thee still,</a:t>
            </a:r>
          </a:p>
          <a:p>
            <a:r>
              <a:rPr lang="en-GB" sz="1400" dirty="0">
                <a:solidFill>
                  <a:srgbClr val="7030A0"/>
                </a:solidFill>
                <a:latin typeface="LFT-Etica-Web"/>
              </a:rPr>
              <a:t>And on thy blade and dudgeon gouts of blood,</a:t>
            </a:r>
          </a:p>
          <a:p>
            <a:r>
              <a:rPr lang="en-GB" sz="1400" dirty="0">
                <a:solidFill>
                  <a:srgbClr val="7030A0"/>
                </a:solidFill>
                <a:latin typeface="LFT-Etica-Web"/>
              </a:rPr>
              <a:t>Which was not so before. There’s no such thing.</a:t>
            </a:r>
          </a:p>
          <a:p>
            <a:r>
              <a:rPr lang="en-GB" sz="1400" dirty="0">
                <a:solidFill>
                  <a:srgbClr val="7030A0"/>
                </a:solidFill>
                <a:latin typeface="LFT-Etica-Web"/>
              </a:rPr>
              <a:t>It is the bloody business </a:t>
            </a:r>
            <a:r>
              <a:rPr lang="en-GB" sz="1400" dirty="0">
                <a:solidFill>
                  <a:srgbClr val="424242"/>
                </a:solidFill>
                <a:latin typeface="LFT-Etica-Web"/>
              </a:rPr>
              <a:t>which informs</a:t>
            </a:r>
          </a:p>
          <a:p>
            <a:r>
              <a:rPr lang="en-GB" sz="1400" dirty="0">
                <a:solidFill>
                  <a:srgbClr val="424242"/>
                </a:solidFill>
                <a:latin typeface="LFT-Etica-Web"/>
              </a:rPr>
              <a:t>Thus to mine eyes. Now o'er the one half-world</a:t>
            </a:r>
          </a:p>
          <a:p>
            <a:r>
              <a:rPr lang="en-GB" sz="1400" b="1" dirty="0">
                <a:solidFill>
                  <a:srgbClr val="424242"/>
                </a:solidFill>
                <a:latin typeface="LFT-Etica-Web"/>
              </a:rPr>
              <a:t>Nature seems dead, and wicked dreams abuse</a:t>
            </a:r>
          </a:p>
          <a:p>
            <a:r>
              <a:rPr lang="en-GB" sz="1400" b="1" dirty="0">
                <a:solidFill>
                  <a:srgbClr val="424242"/>
                </a:solidFill>
                <a:latin typeface="LFT-Etica-Web"/>
              </a:rPr>
              <a:t>The curtained sleep. Witchcraft celebrates</a:t>
            </a:r>
          </a:p>
          <a:p>
            <a:r>
              <a:rPr lang="en-GB" sz="1400" b="1" dirty="0">
                <a:solidFill>
                  <a:srgbClr val="424242"/>
                </a:solidFill>
                <a:latin typeface="LFT-Etica-Web"/>
              </a:rPr>
              <a:t>Pale Hecate’s offerings, and withered murder,</a:t>
            </a:r>
          </a:p>
          <a:p>
            <a:r>
              <a:rPr lang="en-GB" sz="1400" b="1" dirty="0">
                <a:solidFill>
                  <a:srgbClr val="424242"/>
                </a:solidFill>
                <a:latin typeface="LFT-Etica-Web"/>
              </a:rPr>
              <a:t>Alarumed by his sentinel, the wolf,</a:t>
            </a:r>
          </a:p>
          <a:p>
            <a:r>
              <a:rPr lang="en-GB" sz="1400" b="1" dirty="0">
                <a:solidFill>
                  <a:srgbClr val="424242"/>
                </a:solidFill>
                <a:latin typeface="LFT-Etica-Web"/>
              </a:rPr>
              <a:t>Whose howl’s his watch, thus with his stealthy pace,</a:t>
            </a:r>
          </a:p>
          <a:p>
            <a:r>
              <a:rPr lang="en-GB" sz="1400" b="1" dirty="0">
                <a:solidFill>
                  <a:srgbClr val="424242"/>
                </a:solidFill>
                <a:latin typeface="LFT-Etica-Web"/>
              </a:rPr>
              <a:t>With Tarquin’s ravishing strides, towards his design</a:t>
            </a:r>
          </a:p>
          <a:p>
            <a:r>
              <a:rPr lang="en-GB" sz="1400" b="1" dirty="0">
                <a:solidFill>
                  <a:srgbClr val="424242"/>
                </a:solidFill>
                <a:latin typeface="LFT-Etica-Web"/>
              </a:rPr>
              <a:t>Moves like a ghost</a:t>
            </a:r>
            <a:r>
              <a:rPr lang="en-GB" sz="1400" dirty="0">
                <a:solidFill>
                  <a:srgbClr val="424242"/>
                </a:solidFill>
                <a:latin typeface="LFT-Etica-Web"/>
              </a:rPr>
              <a:t>. </a:t>
            </a:r>
            <a:r>
              <a:rPr lang="en-GB" sz="1400" dirty="0">
                <a:solidFill>
                  <a:srgbClr val="C00000"/>
                </a:solidFill>
                <a:latin typeface="LFT-Etica-Web"/>
              </a:rPr>
              <a:t>Thou sure and firm-set earth,</a:t>
            </a:r>
          </a:p>
          <a:p>
            <a:r>
              <a:rPr lang="en-GB" sz="1400" dirty="0">
                <a:solidFill>
                  <a:srgbClr val="C00000"/>
                </a:solidFill>
                <a:latin typeface="LFT-Etica-Web"/>
              </a:rPr>
              <a:t>Hear not my steps, which way they walk, for fear</a:t>
            </a:r>
          </a:p>
          <a:p>
            <a:r>
              <a:rPr lang="en-GB" sz="1400" dirty="0">
                <a:solidFill>
                  <a:srgbClr val="C00000"/>
                </a:solidFill>
                <a:latin typeface="LFT-Etica-Web"/>
              </a:rPr>
              <a:t>Thy very stones prate of my </a:t>
            </a:r>
            <a:r>
              <a:rPr lang="en-GB" sz="1400" dirty="0" err="1">
                <a:solidFill>
                  <a:srgbClr val="C00000"/>
                </a:solidFill>
                <a:latin typeface="LFT-Etica-Web"/>
              </a:rPr>
              <a:t>whereabout</a:t>
            </a:r>
            <a:r>
              <a:rPr lang="en-GB" sz="1400" dirty="0">
                <a:solidFill>
                  <a:srgbClr val="C00000"/>
                </a:solidFill>
                <a:latin typeface="LFT-Etica-Web"/>
              </a:rPr>
              <a:t>,</a:t>
            </a:r>
          </a:p>
          <a:p>
            <a:r>
              <a:rPr lang="en-GB" sz="1400" dirty="0">
                <a:solidFill>
                  <a:srgbClr val="C00000"/>
                </a:solidFill>
                <a:latin typeface="LFT-Etica-Web"/>
              </a:rPr>
              <a:t>And take the present horror from the time</a:t>
            </a:r>
            <a:r>
              <a:rPr lang="en-GB" sz="1400" dirty="0">
                <a:solidFill>
                  <a:srgbClr val="424242"/>
                </a:solidFill>
                <a:latin typeface="LFT-Etica-Web"/>
              </a:rPr>
              <a:t>,</a:t>
            </a:r>
          </a:p>
          <a:p>
            <a:r>
              <a:rPr lang="en-GB" sz="1400" dirty="0">
                <a:solidFill>
                  <a:srgbClr val="424242"/>
                </a:solidFill>
                <a:latin typeface="LFT-Etica-Web"/>
              </a:rPr>
              <a:t>Which now suits with it. </a:t>
            </a:r>
            <a:r>
              <a:rPr lang="en-GB" sz="1400" b="1" dirty="0">
                <a:solidFill>
                  <a:srgbClr val="424242"/>
                </a:solidFill>
                <a:latin typeface="LFT-Etica-Web"/>
              </a:rPr>
              <a:t>Whiles I threat, he lives.</a:t>
            </a:r>
          </a:p>
          <a:p>
            <a:r>
              <a:rPr lang="en-GB" sz="1400" b="1" dirty="0">
                <a:solidFill>
                  <a:srgbClr val="424242"/>
                </a:solidFill>
                <a:latin typeface="LFT-Etica-Web"/>
              </a:rPr>
              <a:t>Words to the heat of deeds too cold breath gives</a:t>
            </a:r>
            <a:r>
              <a:rPr lang="en-GB" sz="1400" dirty="0">
                <a:solidFill>
                  <a:srgbClr val="424242"/>
                </a:solidFill>
                <a:latin typeface="LFT-Etica-Web"/>
              </a:rPr>
              <a:t>.</a:t>
            </a:r>
            <a:endParaRPr lang="en-GB" sz="1400" b="0" i="0" dirty="0">
              <a:solidFill>
                <a:srgbClr val="424242"/>
              </a:solidFill>
              <a:effectLst/>
              <a:latin typeface="LFT-Etica-Web"/>
            </a:endParaRPr>
          </a:p>
        </p:txBody>
      </p:sp>
      <p:sp>
        <p:nvSpPr>
          <p:cNvPr id="3" name="TextBox 2"/>
          <p:cNvSpPr txBox="1"/>
          <p:nvPr/>
        </p:nvSpPr>
        <p:spPr>
          <a:xfrm>
            <a:off x="4860032" y="0"/>
            <a:ext cx="4139952" cy="7294305"/>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t>Macbeth’s second soliloquy in the play.</a:t>
            </a:r>
          </a:p>
          <a:p>
            <a:pPr marL="285750" indent="-285750">
              <a:buFont typeface="Arial" panose="020B0604020202020204" pitchFamily="34" charset="0"/>
              <a:buChar char="•"/>
            </a:pPr>
            <a:endParaRPr lang="en-GB" sz="1600" dirty="0" smtClean="0"/>
          </a:p>
          <a:p>
            <a:pPr marL="285750" indent="-285750">
              <a:buFont typeface="Arial" panose="020B0604020202020204" pitchFamily="34" charset="0"/>
              <a:buChar char="•"/>
            </a:pPr>
            <a:r>
              <a:rPr lang="en-GB" sz="1600" dirty="0" smtClean="0">
                <a:solidFill>
                  <a:srgbClr val="00B050"/>
                </a:solidFill>
              </a:rPr>
              <a:t>Confused about whether the dagger is real or a figment of his imagination.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smtClean="0"/>
              <a:t>Calls it a ‘fatal vision’ arising from ‘a heat oppressed brain’ which shows that he is stressed about committing this deed.</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smtClean="0">
                <a:solidFill>
                  <a:srgbClr val="7030A0"/>
                </a:solidFill>
              </a:rPr>
              <a:t>Feels that his senses/mind are playing tricks on him, especially when the dagger reappears with blood on it – it leads him to Duncan’s chamber.</a:t>
            </a:r>
          </a:p>
          <a:p>
            <a:pPr marL="285750" indent="-285750">
              <a:buFont typeface="Arial" panose="020B0604020202020204" pitchFamily="34" charset="0"/>
              <a:buChar char="•"/>
            </a:pPr>
            <a:endParaRPr lang="en-GB" sz="1600" dirty="0" smtClean="0"/>
          </a:p>
          <a:p>
            <a:pPr marL="285750" indent="-285750">
              <a:buFont typeface="Arial" panose="020B0604020202020204" pitchFamily="34" charset="0"/>
              <a:buChar char="•"/>
            </a:pPr>
            <a:r>
              <a:rPr lang="en-GB" sz="1600" dirty="0" smtClean="0"/>
              <a:t>Macbeth refers to negative imagery of darkness, nightmares, witchcraft, ghosts and wolves, shows how the evil of the witches and his own dark thoughts have consumed him.</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smtClean="0">
                <a:solidFill>
                  <a:srgbClr val="C00000"/>
                </a:solidFill>
              </a:rPr>
              <a:t>Asks the earth to remain silent so that his footsteps cannot be heard whilst he commits this evil deed.</a:t>
            </a:r>
          </a:p>
          <a:p>
            <a:pPr marL="285750" indent="-285750">
              <a:buFont typeface="Arial" panose="020B0604020202020204" pitchFamily="34" charset="0"/>
              <a:buChar char="•"/>
            </a:pPr>
            <a:endParaRPr lang="en-GB" sz="1600" dirty="0" smtClean="0"/>
          </a:p>
          <a:p>
            <a:pPr marL="285750" indent="-285750">
              <a:buFont typeface="Arial" panose="020B0604020202020204" pitchFamily="34" charset="0"/>
              <a:buChar char="•"/>
            </a:pPr>
            <a:r>
              <a:rPr lang="en-GB" sz="1600" dirty="0" smtClean="0"/>
              <a:t>Says that the more he thinks about the deed, the weaker he becomes so he needs to go ahead with it quickly.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cxnSp>
        <p:nvCxnSpPr>
          <p:cNvPr id="5" name="Straight Arrow Connector 4"/>
          <p:cNvCxnSpPr/>
          <p:nvPr/>
        </p:nvCxnSpPr>
        <p:spPr>
          <a:xfrm>
            <a:off x="3131840" y="188640"/>
            <a:ext cx="1800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707904" y="908720"/>
            <a:ext cx="12241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779912" y="1700808"/>
            <a:ext cx="1080120"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779912" y="2852936"/>
            <a:ext cx="1152128"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779912" y="4077072"/>
            <a:ext cx="1152128"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635896" y="5517232"/>
            <a:ext cx="1440160"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139952" y="6309320"/>
            <a:ext cx="936104" cy="1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0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1000"/>
                                        <p:tgtEl>
                                          <p:spTgt spid="3">
                                            <p:txEl>
                                              <p:pRg st="10" end="10"/>
                                            </p:txEl>
                                          </p:spTgt>
                                        </p:tgtEl>
                                      </p:cBhvr>
                                    </p:animEffect>
                                    <p:anim calcmode="lin" valueType="num">
                                      <p:cBhvr>
                                        <p:cTn id="3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1000"/>
                                        <p:tgtEl>
                                          <p:spTgt spid="3">
                                            <p:txEl>
                                              <p:pRg st="12" end="12"/>
                                            </p:txEl>
                                          </p:spTgt>
                                        </p:tgtEl>
                                      </p:cBhvr>
                                    </p:animEffect>
                                    <p:anim calcmode="lin" valueType="num">
                                      <p:cBhvr>
                                        <p:cTn id="3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028" y="-322420"/>
            <a:ext cx="9029848" cy="7509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1" u="sng"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1" u="sng" strike="noStrike" cap="none" normalizeH="0" baseline="0" dirty="0" smtClean="0">
                <a:ln>
                  <a:noFill/>
                </a:ln>
                <a:solidFill>
                  <a:schemeClr val="tx1"/>
                </a:solidFill>
                <a:effectLst/>
              </a:rPr>
              <a:t>Act 3 Scene</a:t>
            </a:r>
            <a:r>
              <a:rPr kumimoji="0" lang="en-US" altLang="en-US" sz="1600" b="0" i="1" u="sng" strike="noStrike" cap="none" normalizeH="0" dirty="0" smtClean="0">
                <a:ln>
                  <a:noFill/>
                </a:ln>
                <a:solidFill>
                  <a:schemeClr val="tx1"/>
                </a:solidFill>
                <a:effectLst/>
              </a:rPr>
              <a:t> 4 - </a:t>
            </a:r>
            <a:r>
              <a:rPr kumimoji="0" lang="en-US" altLang="en-US" sz="1600" b="0" i="1" u="sng" strike="noStrike" cap="none" normalizeH="0" baseline="0" dirty="0" smtClean="0">
                <a:ln>
                  <a:noFill/>
                </a:ln>
                <a:solidFill>
                  <a:schemeClr val="tx1"/>
                </a:solidFill>
                <a:effectLst/>
              </a:rPr>
              <a:t>The GHOST OF BANQUO enters, and sits in MACBETH's place</a:t>
            </a:r>
            <a:r>
              <a:rPr kumimoji="0" lang="en-US" altLang="en-US" sz="1600" b="0" i="0" u="none" strike="noStrike" cap="none" normalizeH="0" baseline="0" dirty="0" smtClean="0" bmk="">
                <a:ln>
                  <a:noFill/>
                </a:ln>
                <a:solidFill>
                  <a:schemeClr val="tx1"/>
                </a:solidFill>
                <a:effectLst/>
              </a:rPr>
              <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ROSS</a:t>
            </a:r>
            <a:r>
              <a:rPr lang="en-US" altLang="en-US" sz="1600" b="1" dirty="0" smtClean="0" bmk="">
                <a:solidFill>
                  <a:srgbClr val="000000"/>
                </a:solidFill>
                <a:latin typeface="Times New Roman" panose="02020603050405020304" pitchFamily="18" charset="0"/>
                <a:cs typeface="Times New Roman" panose="02020603050405020304" pitchFamily="18" charset="0"/>
              </a:rPr>
              <a:t>E - </a:t>
            </a:r>
            <a:r>
              <a:rPr kumimoji="0" lang="en-US" altLang="en-US" sz="1600" b="0" i="0" u="none" strike="noStrike" cap="none" normalizeH="0" baseline="0" dirty="0" err="1" smtClean="0" bmk="">
                <a:ln>
                  <a:noFill/>
                </a:ln>
                <a:solidFill>
                  <a:schemeClr val="tx1"/>
                </a:solidFill>
                <a:effectLst/>
              </a:rPr>
              <a:t>Please't</a:t>
            </a:r>
            <a:r>
              <a:rPr kumimoji="0" lang="en-US" altLang="en-US" sz="1600" b="0" i="0" u="none" strike="noStrike" cap="none" normalizeH="0" baseline="0" dirty="0" smtClean="0" bmk="">
                <a:ln>
                  <a:noFill/>
                </a:ln>
                <a:solidFill>
                  <a:schemeClr val="tx1"/>
                </a:solidFill>
                <a:effectLst/>
              </a:rPr>
              <a:t> your highness</a:t>
            </a:r>
            <a:r>
              <a:rPr kumimoji="0" lang="en-US" altLang="en-US" sz="1600" b="0" i="0" u="none" strike="noStrike" cap="none" normalizeH="0" dirty="0" smtClean="0" bmk="">
                <a:ln>
                  <a:noFill/>
                </a:ln>
                <a:solidFill>
                  <a:schemeClr val="tx1"/>
                </a:solidFill>
                <a:effectLst/>
              </a:rPr>
              <a:t> </a:t>
            </a:r>
            <a:r>
              <a:rPr lang="en-US" altLang="en-US" sz="1600" dirty="0" bmk=""/>
              <a:t>t</a:t>
            </a:r>
            <a:r>
              <a:rPr kumimoji="0" lang="en-US" altLang="en-US" sz="1600" b="0" i="0" u="none" strike="noStrike" cap="none" normalizeH="0" baseline="0" dirty="0" smtClean="0" bmk="">
                <a:ln>
                  <a:noFill/>
                </a:ln>
                <a:solidFill>
                  <a:schemeClr val="tx1"/>
                </a:solidFill>
                <a:effectLst/>
              </a:rPr>
              <a:t>o grace us with your royal company.</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MACBETH - </a:t>
            </a:r>
            <a:r>
              <a:rPr kumimoji="0" lang="en-US" altLang="en-US" sz="1600" b="0" i="0" u="none" strike="noStrike" cap="none" normalizeH="0" baseline="0" dirty="0" smtClean="0" bmk="">
                <a:ln>
                  <a:noFill/>
                </a:ln>
                <a:solidFill>
                  <a:schemeClr val="tx1"/>
                </a:solidFill>
                <a:effectLst/>
              </a:rPr>
              <a:t>The table's full.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bmk="">
                <a:ln>
                  <a:noFill/>
                </a:ln>
                <a:solidFill>
                  <a:schemeClr val="tx1"/>
                </a:solidFill>
                <a:effectLst/>
              </a:rPr>
              <a:t/>
            </a:r>
            <a:br>
              <a:rPr kumimoji="0" lang="en-US" altLang="en-US" sz="1600" b="0" i="0" u="none" strike="noStrike" cap="none" normalizeH="0" baseline="0" dirty="0" smtClean="0" bmk="">
                <a:ln>
                  <a:noFill/>
                </a:ln>
                <a:solidFill>
                  <a:schemeClr val="tx1"/>
                </a:solidFill>
                <a:effectLst/>
              </a:rPr>
            </a:b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LENNOX - </a:t>
            </a:r>
            <a:r>
              <a:rPr kumimoji="0" lang="en-US" altLang="en-US" sz="1600" b="0" i="0" u="none" strike="noStrike" cap="none" normalizeH="0" baseline="0" dirty="0" smtClean="0" bmk="">
                <a:ln>
                  <a:noFill/>
                </a:ln>
                <a:solidFill>
                  <a:schemeClr val="tx1"/>
                </a:solidFill>
                <a:effectLst/>
              </a:rPr>
              <a:t>Here is a place reserved, sir.</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MACBETH - </a:t>
            </a:r>
            <a:r>
              <a:rPr kumimoji="0" lang="en-US" altLang="en-US" sz="1600" b="0" i="0" u="none" strike="noStrike" cap="none" normalizeH="0" baseline="0" dirty="0" smtClean="0" bmk="">
                <a:ln>
                  <a:noFill/>
                </a:ln>
                <a:solidFill>
                  <a:schemeClr val="tx1"/>
                </a:solidFill>
                <a:effectLst/>
              </a:rPr>
              <a:t>Where?</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LENNOX -</a:t>
            </a:r>
            <a:r>
              <a:rPr kumimoji="0" lang="en-US" altLang="en-US" sz="1600" b="1" i="0" u="none" strike="noStrike" cap="none" normalizeH="0" dirty="0" smtClean="0" bmk="">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sz="1600" b="0" i="0" u="none" strike="noStrike" cap="none" normalizeH="0" baseline="0" dirty="0" smtClean="0" bmk="">
                <a:ln>
                  <a:noFill/>
                </a:ln>
                <a:solidFill>
                  <a:schemeClr val="tx1"/>
                </a:solidFill>
                <a:effectLst/>
              </a:rPr>
              <a:t>Here, my good lord. What </a:t>
            </a:r>
            <a:r>
              <a:rPr kumimoji="0" lang="en-US" altLang="en-US" sz="1600" b="0" i="0" u="none" strike="noStrike" cap="none" normalizeH="0" baseline="0" dirty="0" err="1" smtClean="0" bmk="">
                <a:ln>
                  <a:noFill/>
                </a:ln>
                <a:solidFill>
                  <a:schemeClr val="tx1"/>
                </a:solidFill>
                <a:effectLst/>
              </a:rPr>
              <a:t>is't</a:t>
            </a:r>
            <a:r>
              <a:rPr kumimoji="0" lang="en-US" altLang="en-US" sz="1600" b="0" i="0" u="none" strike="noStrike" cap="none" normalizeH="0" baseline="0" dirty="0" smtClean="0" bmk="">
                <a:ln>
                  <a:noFill/>
                </a:ln>
                <a:solidFill>
                  <a:schemeClr val="tx1"/>
                </a:solidFill>
                <a:effectLst/>
              </a:rPr>
              <a:t> that moves your highness?</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MACBETH - </a:t>
            </a:r>
            <a:r>
              <a:rPr kumimoji="0" lang="en-US" altLang="en-US" sz="1600" b="0" i="0" u="none" strike="noStrike" cap="none" normalizeH="0" baseline="0" dirty="0" smtClean="0" bmk="">
                <a:ln>
                  <a:noFill/>
                </a:ln>
                <a:solidFill>
                  <a:schemeClr val="tx1"/>
                </a:solidFill>
                <a:effectLst/>
              </a:rPr>
              <a:t>Which of you have done this?</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LORDS - </a:t>
            </a:r>
            <a:r>
              <a:rPr kumimoji="0" lang="en-US" altLang="en-US" sz="1600" b="0" i="0" u="none" strike="noStrike" cap="none" normalizeH="0" baseline="0" dirty="0" smtClean="0" bmk="">
                <a:ln>
                  <a:noFill/>
                </a:ln>
                <a:solidFill>
                  <a:schemeClr val="tx1"/>
                </a:solidFill>
                <a:effectLst/>
              </a:rPr>
              <a:t>What, my good lord?</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MACBETH - </a:t>
            </a:r>
            <a:r>
              <a:rPr kumimoji="0" lang="en-US" altLang="en-US" sz="1600" b="0" i="0" u="none" strike="noStrike" cap="none" normalizeH="0" baseline="0" dirty="0" smtClean="0" bmk="">
                <a:ln>
                  <a:noFill/>
                </a:ln>
                <a:solidFill>
                  <a:schemeClr val="tx1"/>
                </a:solidFill>
                <a:effectLst/>
              </a:rPr>
              <a:t>Thou canst not say I did it: never shake</a:t>
            </a:r>
            <a:r>
              <a:rPr lang="en-US" altLang="en-US" sz="1600" dirty="0" bmk=""/>
              <a:t> </a:t>
            </a:r>
            <a:r>
              <a:rPr lang="en-US" altLang="en-US" sz="1600" dirty="0" smtClean="0" bmk=""/>
              <a:t>t</a:t>
            </a:r>
            <a:r>
              <a:rPr kumimoji="0" lang="en-US" altLang="en-US" sz="1600" b="0" i="0" u="none" strike="noStrike" cap="none" normalizeH="0" baseline="0" dirty="0" smtClean="0" bmk="">
                <a:ln>
                  <a:noFill/>
                </a:ln>
                <a:solidFill>
                  <a:schemeClr val="tx1"/>
                </a:solidFill>
                <a:effectLst/>
              </a:rPr>
              <a:t>hy gory locks at me.</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ROSSE -  </a:t>
            </a:r>
            <a:r>
              <a:rPr kumimoji="0" lang="en-US" altLang="en-US" sz="1600" b="0" i="0" u="none" strike="noStrike" cap="none" normalizeH="0" baseline="0" dirty="0" smtClean="0" bmk="">
                <a:ln>
                  <a:noFill/>
                </a:ln>
                <a:solidFill>
                  <a:schemeClr val="tx1"/>
                </a:solidFill>
                <a:effectLst/>
              </a:rPr>
              <a:t>Gentlemen, rise: his highness is not well.</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LADY MACBETH - </a:t>
            </a:r>
            <a:r>
              <a:rPr kumimoji="0" lang="en-US" altLang="en-US" sz="1600" b="0" i="0" u="none" strike="noStrike" cap="none" normalizeH="0" baseline="0" dirty="0" smtClean="0" bmk="">
                <a:ln>
                  <a:noFill/>
                </a:ln>
                <a:solidFill>
                  <a:schemeClr val="tx1"/>
                </a:solidFill>
                <a:effectLst/>
              </a:rPr>
              <a:t>Sit, worthy friends: my lord is often thus,</a:t>
            </a:r>
            <a:br>
              <a:rPr kumimoji="0" lang="en-US" altLang="en-US" sz="1600" b="0" i="0" u="none" strike="noStrike" cap="none" normalizeH="0" baseline="0" dirty="0" smtClean="0" bmk="">
                <a:ln>
                  <a:noFill/>
                </a:ln>
                <a:solidFill>
                  <a:schemeClr val="tx1"/>
                </a:solidFill>
                <a:effectLst/>
              </a:rPr>
            </a:br>
            <a:r>
              <a:rPr kumimoji="0" lang="en-US" altLang="en-US" sz="1600" b="0" i="0" u="none" strike="noStrike" cap="none" normalizeH="0" baseline="0" dirty="0" smtClean="0" bmk="">
                <a:ln>
                  <a:noFill/>
                </a:ln>
                <a:solidFill>
                  <a:schemeClr val="tx1"/>
                </a:solidFill>
                <a:effectLst/>
              </a:rPr>
              <a:t>And hath been from his youth: pray you, keep seat;</a:t>
            </a:r>
            <a:br>
              <a:rPr kumimoji="0" lang="en-US" altLang="en-US" sz="1600" b="0" i="0" u="none" strike="noStrike" cap="none" normalizeH="0" baseline="0" dirty="0" smtClean="0" bmk="">
                <a:ln>
                  <a:noFill/>
                </a:ln>
                <a:solidFill>
                  <a:schemeClr val="tx1"/>
                </a:solidFill>
                <a:effectLst/>
              </a:rPr>
            </a:br>
            <a:r>
              <a:rPr kumimoji="0" lang="en-US" altLang="en-US" sz="1600" b="0" i="0" u="none" strike="noStrike" cap="none" normalizeH="0" baseline="0" dirty="0" smtClean="0" bmk="">
                <a:ln>
                  <a:noFill/>
                </a:ln>
                <a:solidFill>
                  <a:schemeClr val="tx1"/>
                </a:solidFill>
                <a:effectLst/>
              </a:rPr>
              <a:t>The fit is momentary; upon a thought</a:t>
            </a:r>
            <a:br>
              <a:rPr kumimoji="0" lang="en-US" altLang="en-US" sz="1600" b="0" i="0" u="none" strike="noStrike" cap="none" normalizeH="0" baseline="0" dirty="0" smtClean="0" bmk="">
                <a:ln>
                  <a:noFill/>
                </a:ln>
                <a:solidFill>
                  <a:schemeClr val="tx1"/>
                </a:solidFill>
                <a:effectLst/>
              </a:rPr>
            </a:br>
            <a:r>
              <a:rPr kumimoji="0" lang="en-US" altLang="en-US" sz="1600" b="0" i="0" u="none" strike="noStrike" cap="none" normalizeH="0" baseline="0" dirty="0" smtClean="0" bmk="">
                <a:ln>
                  <a:noFill/>
                </a:ln>
                <a:solidFill>
                  <a:schemeClr val="tx1"/>
                </a:solidFill>
                <a:effectLst/>
              </a:rPr>
              <a:t>He will again be well: if much you note him,</a:t>
            </a:r>
            <a:br>
              <a:rPr kumimoji="0" lang="en-US" altLang="en-US" sz="1600" b="0" i="0" u="none" strike="noStrike" cap="none" normalizeH="0" baseline="0" dirty="0" smtClean="0" bmk="">
                <a:ln>
                  <a:noFill/>
                </a:ln>
                <a:solidFill>
                  <a:schemeClr val="tx1"/>
                </a:solidFill>
                <a:effectLst/>
              </a:rPr>
            </a:br>
            <a:r>
              <a:rPr kumimoji="0" lang="en-US" altLang="en-US" sz="1600" b="0" i="0" u="none" strike="noStrike" cap="none" normalizeH="0" baseline="0" dirty="0" smtClean="0" bmk="">
                <a:ln>
                  <a:noFill/>
                </a:ln>
                <a:solidFill>
                  <a:schemeClr val="tx1"/>
                </a:solidFill>
                <a:effectLst/>
              </a:rPr>
              <a:t>You shall offend him and extend his passion:</a:t>
            </a:r>
            <a:br>
              <a:rPr kumimoji="0" lang="en-US" altLang="en-US" sz="1600" b="0" i="0" u="none" strike="noStrike" cap="none" normalizeH="0" baseline="0" dirty="0" smtClean="0" bmk="">
                <a:ln>
                  <a:noFill/>
                </a:ln>
                <a:solidFill>
                  <a:schemeClr val="tx1"/>
                </a:solidFill>
                <a:effectLst/>
              </a:rPr>
            </a:br>
            <a:r>
              <a:rPr kumimoji="0" lang="en-US" altLang="en-US" sz="1600" b="0" i="0" u="none" strike="noStrike" cap="none" normalizeH="0" baseline="0" dirty="0" smtClean="0" bmk="">
                <a:ln>
                  <a:noFill/>
                </a:ln>
                <a:solidFill>
                  <a:schemeClr val="tx1"/>
                </a:solidFill>
                <a:effectLst/>
              </a:rPr>
              <a:t>Feed, and regard him not. Are you a man?</a:t>
            </a:r>
            <a:br>
              <a:rPr kumimoji="0" lang="en-US" altLang="en-US" sz="1600" b="0" i="0" u="none" strike="noStrike" cap="none" normalizeH="0" baseline="0" dirty="0" smtClean="0" bmk="">
                <a:ln>
                  <a:noFill/>
                </a:ln>
                <a:solidFill>
                  <a:schemeClr val="tx1"/>
                </a:solidFill>
                <a:effectLst/>
              </a:rPr>
            </a:br>
            <a:endParaRPr kumimoji="0" lang="en-US" altLang="en-US" sz="1600" b="0" i="0" u="none" strike="noStrike" cap="none" normalizeH="0" baseline="0" dirty="0" smtClean="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bmk="">
                <a:ln>
                  <a:noFill/>
                </a:ln>
                <a:solidFill>
                  <a:srgbClr val="000000"/>
                </a:solidFill>
                <a:effectLst/>
                <a:latin typeface="Times New Roman" panose="02020603050405020304" pitchFamily="18" charset="0"/>
                <a:cs typeface="Times New Roman" panose="02020603050405020304" pitchFamily="18" charset="0"/>
              </a:rPr>
              <a:t>MACBETH - </a:t>
            </a:r>
            <a:r>
              <a:rPr kumimoji="0" lang="en-US" altLang="en-US" sz="1600" b="0" i="0" u="none" strike="noStrike" cap="none" normalizeH="0" baseline="0" dirty="0" smtClean="0" bmk="">
                <a:ln>
                  <a:noFill/>
                </a:ln>
                <a:solidFill>
                  <a:schemeClr val="tx1"/>
                </a:solidFill>
                <a:effectLst/>
              </a:rPr>
              <a:t>Ay, and a bold one, that dare look on that</a:t>
            </a:r>
            <a:r>
              <a:rPr kumimoji="0" lang="en-US" altLang="en-US" sz="1600" b="0" i="0" u="none" strike="noStrike" cap="none" normalizeH="0" dirty="0" smtClean="0" bmk="">
                <a:ln>
                  <a:noFill/>
                </a:ln>
                <a:solidFill>
                  <a:schemeClr val="tx1"/>
                </a:solidFill>
                <a:effectLst/>
              </a:rPr>
              <a:t> </a:t>
            </a:r>
            <a:r>
              <a:rPr lang="en-US" altLang="en-US" sz="1600" dirty="0" bmk=""/>
              <a:t>w</a:t>
            </a:r>
            <a:r>
              <a:rPr kumimoji="0" lang="en-US" altLang="en-US" sz="1600" b="0" i="0" u="none" strike="noStrike" cap="none" normalizeH="0" baseline="0" dirty="0" smtClean="0" bmk="">
                <a:ln>
                  <a:noFill/>
                </a:ln>
                <a:solidFill>
                  <a:schemeClr val="tx1"/>
                </a:solidFill>
                <a:effectLst/>
              </a:rPr>
              <a:t>hich might </a:t>
            </a:r>
            <a:r>
              <a:rPr kumimoji="0" lang="en-US" altLang="en-US" sz="1600" b="0" i="0" u="none" strike="noStrike" cap="none" normalizeH="0" baseline="0" dirty="0" err="1" smtClean="0" bmk="">
                <a:ln>
                  <a:noFill/>
                </a:ln>
                <a:solidFill>
                  <a:schemeClr val="tx1"/>
                </a:solidFill>
                <a:effectLst/>
              </a:rPr>
              <a:t>appal</a:t>
            </a:r>
            <a:r>
              <a:rPr kumimoji="0" lang="en-US" altLang="en-US" sz="1600" b="0" i="0" u="none" strike="noStrike" cap="none" normalizeH="0" baseline="0" dirty="0" smtClean="0" bmk="">
                <a:ln>
                  <a:noFill/>
                </a:ln>
                <a:solidFill>
                  <a:schemeClr val="tx1"/>
                </a:solidFill>
                <a:effectLst/>
              </a:rPr>
              <a:t> the devil.</a:t>
            </a:r>
            <a:r>
              <a:rPr kumimoji="0" lang="en-US" altLang="en-US" sz="1800" b="0" i="0" u="none" strike="noStrike" cap="none" normalizeH="0" baseline="0" dirty="0" smtClean="0" bmk="">
                <a:ln>
                  <a:noFill/>
                </a:ln>
                <a:solidFill>
                  <a:schemeClr val="tx1"/>
                </a:solidFill>
                <a:effectLst/>
                <a:latin typeface="Arial" panose="020B0604020202020204" pitchFamily="34" charset="0"/>
              </a:rPr>
              <a:t/>
            </a:r>
            <a:br>
              <a:rPr kumimoji="0" lang="en-US" altLang="en-US" sz="1800" b="0" i="0" u="none" strike="noStrike" cap="none" normalizeH="0" baseline="0" dirty="0" smtClean="0" bmk="">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8213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98" y="0"/>
            <a:ext cx="9122202" cy="7879080"/>
          </a:xfrm>
          <a:prstGeom prst="rect">
            <a:avLst/>
          </a:prstGeom>
          <a:noFill/>
        </p:spPr>
        <p:txBody>
          <a:bodyPr wrap="square" rtlCol="0">
            <a:spAutoFit/>
          </a:bodyPr>
          <a:lstStyle/>
          <a:p>
            <a:pPr algn="ctr">
              <a:defRPr/>
            </a:pPr>
            <a:r>
              <a:rPr lang="en-GB" sz="1400" dirty="0">
                <a:solidFill>
                  <a:schemeClr val="accent6">
                    <a:lumMod val="75000"/>
                  </a:schemeClr>
                </a:solidFill>
                <a:latin typeface="Arial" charset="0"/>
                <a:cs typeface="Arial" charset="0"/>
              </a:rPr>
              <a:t>Most will be able to select  a range of quotations/language devices to support their response.  AO2</a:t>
            </a:r>
          </a:p>
          <a:p>
            <a:pPr algn="ctr">
              <a:defRPr/>
            </a:pPr>
            <a:r>
              <a:rPr lang="en-GB" dirty="0" smtClean="0"/>
              <a:t>Who said these quotations and what is their significance?</a:t>
            </a:r>
            <a:endParaRPr lang="en-GB" dirty="0">
              <a:solidFill>
                <a:schemeClr val="accent6">
                  <a:lumMod val="75000"/>
                </a:schemeClr>
              </a:solidFill>
              <a:latin typeface="Arial" charset="0"/>
              <a:cs typeface="Arial" charset="0"/>
            </a:endParaRPr>
          </a:p>
          <a:p>
            <a:endParaRPr lang="en-GB" dirty="0"/>
          </a:p>
          <a:p>
            <a:r>
              <a:rPr lang="en-GB" sz="1700" dirty="0"/>
              <a:t>1. </a:t>
            </a:r>
            <a:r>
              <a:rPr lang="en-GB" sz="1700" dirty="0" smtClean="0"/>
              <a:t>“Fair is foul and foul is fair” </a:t>
            </a:r>
            <a:r>
              <a:rPr lang="en-GB" sz="1700" dirty="0"/>
              <a:t>– </a:t>
            </a:r>
          </a:p>
          <a:p>
            <a:endParaRPr lang="en-GB" sz="1700" dirty="0"/>
          </a:p>
          <a:p>
            <a:r>
              <a:rPr lang="en-GB" sz="1700" dirty="0"/>
              <a:t>2. </a:t>
            </a:r>
            <a:r>
              <a:rPr lang="en-GB" sz="1700" i="1" dirty="0" smtClean="0"/>
              <a:t>(Aside</a:t>
            </a:r>
            <a:r>
              <a:rPr lang="en-GB" sz="1700" dirty="0" smtClean="0"/>
              <a:t>) </a:t>
            </a:r>
            <a:r>
              <a:rPr lang="en-GB" sz="1700" i="1" dirty="0" smtClean="0"/>
              <a:t>“</a:t>
            </a:r>
            <a:r>
              <a:rPr lang="en-GB" sz="1700" dirty="0" smtClean="0"/>
              <a:t>My thought, whose murder yet is but fantastical, shakes so my single state of man.” </a:t>
            </a:r>
            <a:r>
              <a:rPr lang="en-GB" sz="1700" dirty="0"/>
              <a:t>– </a:t>
            </a:r>
          </a:p>
          <a:p>
            <a:endParaRPr lang="en-GB" sz="1700" dirty="0"/>
          </a:p>
          <a:p>
            <a:r>
              <a:rPr lang="en-GB" sz="1700" dirty="0"/>
              <a:t>3. </a:t>
            </a:r>
            <a:r>
              <a:rPr lang="en-GB" sz="1700" dirty="0" smtClean="0"/>
              <a:t>“You </a:t>
            </a:r>
            <a:r>
              <a:rPr lang="en-GB" sz="1700" dirty="0"/>
              <a:t>should be women, </a:t>
            </a:r>
            <a:r>
              <a:rPr lang="en-GB" sz="1700" dirty="0" smtClean="0"/>
              <a:t>And </a:t>
            </a:r>
            <a:r>
              <a:rPr lang="en-GB" sz="1700" dirty="0"/>
              <a:t>yet your beards forbid me to </a:t>
            </a:r>
            <a:r>
              <a:rPr lang="en-GB" sz="1700" dirty="0" smtClean="0"/>
              <a:t>interpret that </a:t>
            </a:r>
            <a:r>
              <a:rPr lang="en-GB" sz="1700" dirty="0"/>
              <a:t>you are so</a:t>
            </a:r>
            <a:r>
              <a:rPr lang="en-GB" sz="1700" dirty="0" smtClean="0"/>
              <a:t>.”– </a:t>
            </a:r>
            <a:endParaRPr lang="en-GB" sz="1700" dirty="0"/>
          </a:p>
          <a:p>
            <a:endParaRPr lang="en-GB" sz="1700" dirty="0"/>
          </a:p>
          <a:p>
            <a:r>
              <a:rPr lang="en-GB" sz="1700" dirty="0"/>
              <a:t>4. </a:t>
            </a:r>
            <a:r>
              <a:rPr lang="en-GB" sz="1700" dirty="0" smtClean="0"/>
              <a:t>“</a:t>
            </a:r>
            <a:r>
              <a:rPr lang="en-GB" sz="1700" dirty="0"/>
              <a:t>That look not like </a:t>
            </a:r>
            <a:r>
              <a:rPr lang="en-GB" sz="1700" dirty="0" err="1"/>
              <a:t>th</a:t>
            </a:r>
            <a:r>
              <a:rPr lang="en-GB" sz="1700" dirty="0"/>
              <a:t>' inhabitants o' </a:t>
            </a:r>
            <a:r>
              <a:rPr lang="en-GB" sz="1700" dirty="0" err="1"/>
              <a:t>th</a:t>
            </a:r>
            <a:r>
              <a:rPr lang="en-GB" sz="1700" dirty="0"/>
              <a:t>' </a:t>
            </a:r>
            <a:r>
              <a:rPr lang="en-GB" sz="1700" dirty="0" smtClean="0"/>
              <a:t>Earth </a:t>
            </a:r>
            <a:r>
              <a:rPr lang="en-GB" sz="1700" dirty="0"/>
              <a:t>a</a:t>
            </a:r>
            <a:r>
              <a:rPr lang="en-GB" sz="1700" dirty="0" smtClean="0"/>
              <a:t>nd </a:t>
            </a:r>
            <a:r>
              <a:rPr lang="en-GB" sz="1700" dirty="0"/>
              <a:t>yet are on 't?—Live you? Or are you aught</a:t>
            </a:r>
            <a:br>
              <a:rPr lang="en-GB" sz="1700" dirty="0"/>
            </a:br>
            <a:r>
              <a:rPr lang="en-GB" sz="1700" dirty="0"/>
              <a:t>That man may question</a:t>
            </a:r>
            <a:r>
              <a:rPr lang="en-GB" sz="1700" dirty="0" smtClean="0"/>
              <a:t>?” - </a:t>
            </a:r>
            <a:endParaRPr lang="en-GB" sz="1700" dirty="0"/>
          </a:p>
          <a:p>
            <a:endParaRPr lang="en-GB" sz="1700" dirty="0"/>
          </a:p>
          <a:p>
            <a:r>
              <a:rPr lang="en-GB" sz="1700" dirty="0"/>
              <a:t>5. </a:t>
            </a:r>
            <a:r>
              <a:rPr lang="en-GB" sz="1700" dirty="0" smtClean="0"/>
              <a:t>“–</a:t>
            </a:r>
            <a:r>
              <a:rPr lang="en-GB" sz="1700" dirty="0"/>
              <a:t>Come, you </a:t>
            </a:r>
            <a:r>
              <a:rPr lang="en-GB" sz="1700" dirty="0" smtClean="0"/>
              <a:t>spirits that </a:t>
            </a:r>
            <a:r>
              <a:rPr lang="en-GB" sz="1700" dirty="0"/>
              <a:t>tend on mortal thoughts, unsex me </a:t>
            </a:r>
            <a:r>
              <a:rPr lang="en-GB" sz="1700" dirty="0" smtClean="0"/>
              <a:t>here, and </a:t>
            </a:r>
            <a:r>
              <a:rPr lang="en-GB" sz="1700" dirty="0"/>
              <a:t>fill me from the crown to the toe </a:t>
            </a:r>
            <a:r>
              <a:rPr lang="en-GB" sz="1700" dirty="0" smtClean="0"/>
              <a:t>top-full of </a:t>
            </a:r>
            <a:r>
              <a:rPr lang="en-GB" sz="1700" dirty="0"/>
              <a:t>direst cruelty</a:t>
            </a:r>
            <a:r>
              <a:rPr lang="en-GB" sz="1700" dirty="0" smtClean="0"/>
              <a:t>.” -  </a:t>
            </a:r>
            <a:endParaRPr lang="en-GB" sz="1700" dirty="0"/>
          </a:p>
          <a:p>
            <a:endParaRPr lang="en-GB" sz="1700" dirty="0"/>
          </a:p>
          <a:p>
            <a:r>
              <a:rPr lang="en-GB" sz="1700" dirty="0"/>
              <a:t>6. </a:t>
            </a:r>
            <a:r>
              <a:rPr lang="en-GB" sz="1700" dirty="0" smtClean="0"/>
              <a:t>“</a:t>
            </a:r>
            <a:r>
              <a:rPr lang="en-GB" sz="1700" dirty="0"/>
              <a:t>There’s husbandry in heaven; Their candles are all out</a:t>
            </a:r>
            <a:r>
              <a:rPr lang="en-GB" sz="1700" dirty="0" smtClean="0"/>
              <a:t>.” - </a:t>
            </a:r>
            <a:endParaRPr lang="en-GB" sz="1700" dirty="0"/>
          </a:p>
          <a:p>
            <a:endParaRPr lang="en-GB" sz="1700" dirty="0" smtClean="0"/>
          </a:p>
          <a:p>
            <a:r>
              <a:rPr lang="en-GB" sz="1700" dirty="0" smtClean="0"/>
              <a:t>7</a:t>
            </a:r>
            <a:r>
              <a:rPr lang="en-GB" sz="1700" dirty="0"/>
              <a:t>. </a:t>
            </a:r>
            <a:r>
              <a:rPr lang="en-GB" sz="1700" dirty="0" smtClean="0"/>
              <a:t>“Is </a:t>
            </a:r>
            <a:r>
              <a:rPr lang="en-GB" sz="1700" dirty="0"/>
              <a:t>this a dagger I see before me? The handle toward my hand? Come, let me clutch thee” – </a:t>
            </a:r>
          </a:p>
          <a:p>
            <a:endParaRPr lang="en-GB" sz="1700" dirty="0"/>
          </a:p>
          <a:p>
            <a:r>
              <a:rPr lang="en-GB" sz="1700" dirty="0"/>
              <a:t>8. </a:t>
            </a:r>
            <a:r>
              <a:rPr lang="en-GB" sz="1700" dirty="0" smtClean="0"/>
              <a:t>“The </a:t>
            </a:r>
            <a:r>
              <a:rPr lang="en-GB" sz="1700" dirty="0"/>
              <a:t>time has </a:t>
            </a:r>
            <a:r>
              <a:rPr lang="en-GB" sz="1700" dirty="0" smtClean="0"/>
              <a:t>been that</a:t>
            </a:r>
            <a:r>
              <a:rPr lang="en-GB" sz="1700" dirty="0"/>
              <a:t>, when the brains were out, the man would </a:t>
            </a:r>
            <a:r>
              <a:rPr lang="en-GB" sz="1700" dirty="0" smtClean="0"/>
              <a:t>die, and </a:t>
            </a:r>
            <a:r>
              <a:rPr lang="en-GB" sz="1700" dirty="0"/>
              <a:t>there an end. But now they rise </a:t>
            </a:r>
            <a:r>
              <a:rPr lang="en-GB" sz="1700" dirty="0" smtClean="0"/>
              <a:t>again with </a:t>
            </a:r>
            <a:r>
              <a:rPr lang="en-GB" sz="1700" dirty="0"/>
              <a:t>twenty mortal murders on their </a:t>
            </a:r>
            <a:r>
              <a:rPr lang="en-GB" sz="1700" dirty="0" smtClean="0"/>
              <a:t>crowns and </a:t>
            </a:r>
            <a:r>
              <a:rPr lang="en-GB" sz="1700" dirty="0"/>
              <a:t>push us from our stools</a:t>
            </a:r>
            <a:r>
              <a:rPr lang="en-GB" sz="1700" dirty="0" smtClean="0"/>
              <a:t>.” – </a:t>
            </a:r>
            <a:endParaRPr lang="en-GB" sz="1700" dirty="0"/>
          </a:p>
          <a:p>
            <a:endParaRPr lang="en-GB" sz="1700" dirty="0"/>
          </a:p>
          <a:p>
            <a:r>
              <a:rPr lang="en-GB" sz="1700" dirty="0"/>
              <a:t>9. </a:t>
            </a:r>
            <a:r>
              <a:rPr lang="en-GB" sz="1700" dirty="0" smtClean="0"/>
              <a:t>“Thou canst not say I did it: never shake thy gory locks at me!” </a:t>
            </a:r>
            <a:r>
              <a:rPr lang="en-GB" sz="1700" dirty="0"/>
              <a:t>– </a:t>
            </a:r>
          </a:p>
          <a:p>
            <a:endParaRPr lang="en-GB" sz="1700" dirty="0"/>
          </a:p>
          <a:p>
            <a:r>
              <a:rPr lang="en-GB" sz="1700" dirty="0"/>
              <a:t>10. </a:t>
            </a:r>
            <a:r>
              <a:rPr lang="en-GB" sz="1700" dirty="0" smtClean="0"/>
              <a:t>“Be bloody, bold and resolute, laugh to scorn the power of man, for none of woman born shall harm Macbeth.” - </a:t>
            </a:r>
            <a:endParaRPr lang="en-GB" sz="1700" dirty="0"/>
          </a:p>
          <a:p>
            <a:endParaRPr lang="en-GB" sz="1600" dirty="0"/>
          </a:p>
          <a:p>
            <a:endParaRPr lang="en-GB" sz="1600" dirty="0"/>
          </a:p>
          <a:p>
            <a:endParaRPr lang="en-GB" sz="1600" dirty="0"/>
          </a:p>
        </p:txBody>
      </p:sp>
      <p:sp>
        <p:nvSpPr>
          <p:cNvPr id="4" name="Rectangle 2"/>
          <p:cNvSpPr>
            <a:spLocks noChangeArrowheads="1"/>
          </p:cNvSpPr>
          <p:nvPr/>
        </p:nvSpPr>
        <p:spPr bwMode="auto">
          <a:xfrm>
            <a:off x="1603718" y="4807605"/>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01642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98" y="0"/>
            <a:ext cx="9122202" cy="7617470"/>
          </a:xfrm>
          <a:prstGeom prst="rect">
            <a:avLst/>
          </a:prstGeom>
          <a:noFill/>
        </p:spPr>
        <p:txBody>
          <a:bodyPr wrap="square" rtlCol="0">
            <a:spAutoFit/>
          </a:bodyPr>
          <a:lstStyle/>
          <a:p>
            <a:pPr algn="ctr">
              <a:defRPr/>
            </a:pPr>
            <a:r>
              <a:rPr lang="en-GB" sz="1400" dirty="0">
                <a:solidFill>
                  <a:schemeClr val="accent6">
                    <a:lumMod val="75000"/>
                  </a:schemeClr>
                </a:solidFill>
                <a:latin typeface="Arial" charset="0"/>
                <a:cs typeface="Arial" charset="0"/>
              </a:rPr>
              <a:t>Most will be able to select  a range of quotations/language devices to support their response.  AO2</a:t>
            </a:r>
          </a:p>
          <a:p>
            <a:pPr algn="ctr">
              <a:defRPr/>
            </a:pPr>
            <a:r>
              <a:rPr lang="en-GB" dirty="0" smtClean="0"/>
              <a:t>Who said these quotations and what is their significance?</a:t>
            </a:r>
            <a:endParaRPr lang="en-GB" dirty="0">
              <a:solidFill>
                <a:schemeClr val="accent6">
                  <a:lumMod val="75000"/>
                </a:schemeClr>
              </a:solidFill>
              <a:latin typeface="Arial" charset="0"/>
              <a:cs typeface="Arial" charset="0"/>
            </a:endParaRPr>
          </a:p>
          <a:p>
            <a:endParaRPr lang="en-GB" dirty="0"/>
          </a:p>
          <a:p>
            <a:r>
              <a:rPr lang="en-GB" sz="1700" dirty="0"/>
              <a:t>1. </a:t>
            </a:r>
            <a:r>
              <a:rPr lang="en-GB" sz="1700" dirty="0" smtClean="0"/>
              <a:t>“Fair is foul and foul is fair” </a:t>
            </a:r>
            <a:r>
              <a:rPr lang="en-GB" sz="1700" dirty="0"/>
              <a:t>– </a:t>
            </a:r>
            <a:r>
              <a:rPr lang="en-GB" sz="1700" dirty="0" smtClean="0"/>
              <a:t> </a:t>
            </a:r>
            <a:r>
              <a:rPr lang="en-GB" sz="1700" dirty="0" smtClean="0">
                <a:solidFill>
                  <a:srgbClr val="7030A0"/>
                </a:solidFill>
              </a:rPr>
              <a:t>Witches, Act 1 scene 1. The oxymoron of </a:t>
            </a:r>
            <a:r>
              <a:rPr lang="en-GB" sz="1700" i="1" dirty="0" smtClean="0">
                <a:solidFill>
                  <a:srgbClr val="7030A0"/>
                </a:solidFill>
              </a:rPr>
              <a:t>fair</a:t>
            </a:r>
            <a:r>
              <a:rPr lang="en-GB" sz="1700" dirty="0" smtClean="0">
                <a:solidFill>
                  <a:srgbClr val="7030A0"/>
                </a:solidFill>
              </a:rPr>
              <a:t> and </a:t>
            </a:r>
            <a:r>
              <a:rPr lang="en-GB" sz="1700" i="1" dirty="0" smtClean="0">
                <a:solidFill>
                  <a:srgbClr val="7030A0"/>
                </a:solidFill>
              </a:rPr>
              <a:t>foul</a:t>
            </a:r>
            <a:r>
              <a:rPr lang="en-GB" sz="1700" dirty="0" smtClean="0">
                <a:solidFill>
                  <a:srgbClr val="7030A0"/>
                </a:solidFill>
              </a:rPr>
              <a:t> in the first scene shows that things will not be as they appear throughout the play. Theme – Appearance Vs Reality.</a:t>
            </a:r>
            <a:endParaRPr lang="en-GB" sz="1700" dirty="0">
              <a:solidFill>
                <a:srgbClr val="7030A0"/>
              </a:solidFill>
            </a:endParaRPr>
          </a:p>
          <a:p>
            <a:endParaRPr lang="en-GB" sz="1700" dirty="0"/>
          </a:p>
          <a:p>
            <a:r>
              <a:rPr lang="en-GB" sz="1700" dirty="0"/>
              <a:t>2. </a:t>
            </a:r>
            <a:r>
              <a:rPr lang="en-GB" sz="1700" i="1" dirty="0" smtClean="0"/>
              <a:t>(Aside</a:t>
            </a:r>
            <a:r>
              <a:rPr lang="en-GB" sz="1700" dirty="0" smtClean="0"/>
              <a:t>) </a:t>
            </a:r>
            <a:r>
              <a:rPr lang="en-GB" sz="1700" i="1" dirty="0" smtClean="0"/>
              <a:t>“</a:t>
            </a:r>
            <a:r>
              <a:rPr lang="en-GB" sz="1700" dirty="0" smtClean="0"/>
              <a:t>My thought, whose murder yet is but fantastical, shakes so my single state of man.” </a:t>
            </a:r>
            <a:r>
              <a:rPr lang="en-GB" sz="1700" dirty="0"/>
              <a:t>– </a:t>
            </a:r>
            <a:r>
              <a:rPr lang="en-GB" sz="1700" dirty="0" smtClean="0">
                <a:solidFill>
                  <a:srgbClr val="7030A0"/>
                </a:solidFill>
              </a:rPr>
              <a:t>Macbeth, Act 1 Scene 3. The witches have planted a seed of darkness in Macbeth’s mind and his own thoughts of murdering the King are scaring him. They simply voice what he is thinking.</a:t>
            </a:r>
            <a:endParaRPr lang="en-GB" sz="1700" dirty="0">
              <a:solidFill>
                <a:srgbClr val="7030A0"/>
              </a:solidFill>
            </a:endParaRPr>
          </a:p>
          <a:p>
            <a:endParaRPr lang="en-GB" sz="1700" dirty="0"/>
          </a:p>
          <a:p>
            <a:r>
              <a:rPr lang="en-GB" sz="1700" dirty="0"/>
              <a:t>3. </a:t>
            </a:r>
            <a:r>
              <a:rPr lang="en-GB" sz="1700" dirty="0" smtClean="0"/>
              <a:t>“You </a:t>
            </a:r>
            <a:r>
              <a:rPr lang="en-GB" sz="1700" dirty="0"/>
              <a:t>should be women, </a:t>
            </a:r>
            <a:r>
              <a:rPr lang="en-GB" sz="1700" dirty="0" smtClean="0"/>
              <a:t>And </a:t>
            </a:r>
            <a:r>
              <a:rPr lang="en-GB" sz="1700" dirty="0"/>
              <a:t>yet your beards forbid me to </a:t>
            </a:r>
            <a:r>
              <a:rPr lang="en-GB" sz="1700" dirty="0" smtClean="0"/>
              <a:t>interpret that </a:t>
            </a:r>
            <a:r>
              <a:rPr lang="en-GB" sz="1700" dirty="0"/>
              <a:t>you are so</a:t>
            </a:r>
            <a:r>
              <a:rPr lang="en-GB" sz="1700" dirty="0" smtClean="0"/>
              <a:t>.”– </a:t>
            </a:r>
            <a:r>
              <a:rPr lang="en-GB" sz="1700" dirty="0" smtClean="0">
                <a:solidFill>
                  <a:srgbClr val="7030A0"/>
                </a:solidFill>
              </a:rPr>
              <a:t>Banquo, Act 1 Scene 3. Banquo questions the unnatural appearance of these strange women. They appear to be women with beards so their gender is ambiguous. Links to the idea that males have more power in society, even Lady Macbeth asks for masculine qualities to become more powerful (Act 1 Scene 5).</a:t>
            </a:r>
            <a:endParaRPr lang="en-GB" sz="1700" dirty="0">
              <a:solidFill>
                <a:srgbClr val="7030A0"/>
              </a:solidFill>
            </a:endParaRPr>
          </a:p>
          <a:p>
            <a:endParaRPr lang="en-GB" sz="1700" dirty="0"/>
          </a:p>
          <a:p>
            <a:r>
              <a:rPr lang="en-GB" sz="1700" dirty="0"/>
              <a:t>4. </a:t>
            </a:r>
            <a:r>
              <a:rPr lang="en-GB" sz="1700" dirty="0" smtClean="0"/>
              <a:t>“</a:t>
            </a:r>
            <a:r>
              <a:rPr lang="en-GB" sz="1700" dirty="0"/>
              <a:t>That look not like </a:t>
            </a:r>
            <a:r>
              <a:rPr lang="en-GB" sz="1700" dirty="0" err="1"/>
              <a:t>th</a:t>
            </a:r>
            <a:r>
              <a:rPr lang="en-GB" sz="1700" dirty="0"/>
              <a:t>' inhabitants o' </a:t>
            </a:r>
            <a:r>
              <a:rPr lang="en-GB" sz="1700" dirty="0" err="1"/>
              <a:t>th</a:t>
            </a:r>
            <a:r>
              <a:rPr lang="en-GB" sz="1700" dirty="0"/>
              <a:t>' </a:t>
            </a:r>
            <a:r>
              <a:rPr lang="en-GB" sz="1700" dirty="0" smtClean="0"/>
              <a:t>Earth </a:t>
            </a:r>
            <a:r>
              <a:rPr lang="en-GB" sz="1700" dirty="0"/>
              <a:t>a</a:t>
            </a:r>
            <a:r>
              <a:rPr lang="en-GB" sz="1700" dirty="0" smtClean="0"/>
              <a:t>nd </a:t>
            </a:r>
            <a:r>
              <a:rPr lang="en-GB" sz="1700" dirty="0"/>
              <a:t>yet are on 't?—Live you? Or are you aught</a:t>
            </a:r>
            <a:br>
              <a:rPr lang="en-GB" sz="1700" dirty="0"/>
            </a:br>
            <a:r>
              <a:rPr lang="en-GB" sz="1700" dirty="0"/>
              <a:t>That man may question</a:t>
            </a:r>
            <a:r>
              <a:rPr lang="en-GB" sz="1700" dirty="0" smtClean="0"/>
              <a:t>?” – </a:t>
            </a:r>
            <a:r>
              <a:rPr lang="en-GB" sz="1700" dirty="0" smtClean="0">
                <a:solidFill>
                  <a:srgbClr val="7030A0"/>
                </a:solidFill>
              </a:rPr>
              <a:t>Banquo, Act 1 Scene 3. Again, they look unnatural and it indicates that they will help in breaking the natural order. He is not afraid to challenge them and the things they say, unlike Macbeth who is fully tempted by their words.</a:t>
            </a:r>
            <a:endParaRPr lang="en-GB" sz="1700" dirty="0">
              <a:solidFill>
                <a:srgbClr val="7030A0"/>
              </a:solidFill>
            </a:endParaRPr>
          </a:p>
          <a:p>
            <a:endParaRPr lang="en-GB" sz="1700" dirty="0"/>
          </a:p>
          <a:p>
            <a:r>
              <a:rPr lang="en-GB" sz="1700" dirty="0"/>
              <a:t>5. </a:t>
            </a:r>
            <a:r>
              <a:rPr lang="en-GB" sz="1700" dirty="0" smtClean="0"/>
              <a:t>“Come</a:t>
            </a:r>
            <a:r>
              <a:rPr lang="en-GB" sz="1700" dirty="0"/>
              <a:t>, you </a:t>
            </a:r>
            <a:r>
              <a:rPr lang="en-GB" sz="1700" dirty="0" smtClean="0"/>
              <a:t>spirits that </a:t>
            </a:r>
            <a:r>
              <a:rPr lang="en-GB" sz="1700" dirty="0"/>
              <a:t>tend on mortal thoughts, unsex me </a:t>
            </a:r>
            <a:r>
              <a:rPr lang="en-GB" sz="1700" dirty="0" smtClean="0"/>
              <a:t>here, and </a:t>
            </a:r>
            <a:r>
              <a:rPr lang="en-GB" sz="1700" dirty="0"/>
              <a:t>fill me from the crown to the toe </a:t>
            </a:r>
            <a:r>
              <a:rPr lang="en-GB" sz="1700" dirty="0" smtClean="0"/>
              <a:t>top-full of </a:t>
            </a:r>
            <a:r>
              <a:rPr lang="en-GB" sz="1700" dirty="0"/>
              <a:t>direst cruelty</a:t>
            </a:r>
            <a:r>
              <a:rPr lang="en-GB" sz="1700" dirty="0" smtClean="0"/>
              <a:t>.” -  </a:t>
            </a:r>
            <a:r>
              <a:rPr lang="en-GB" sz="1700" dirty="0" smtClean="0">
                <a:solidFill>
                  <a:srgbClr val="7030A0"/>
                </a:solidFill>
              </a:rPr>
              <a:t>Theorists have said that despite the fact that Lady Macbeth has never met the witches, she is also absorbed by their words after reading Macbeth’s letter about the prophecies. She is often referred to as the fourth witch in the play as she drives Macbeth’s dark thoughts and ambition into reality.</a:t>
            </a:r>
            <a:endParaRPr lang="en-GB" sz="1700" dirty="0">
              <a:solidFill>
                <a:srgbClr val="7030A0"/>
              </a:solidFill>
            </a:endParaRPr>
          </a:p>
          <a:p>
            <a:endParaRPr lang="en-GB" sz="1600" dirty="0"/>
          </a:p>
          <a:p>
            <a:endParaRPr lang="en-GB" sz="1600" dirty="0"/>
          </a:p>
          <a:p>
            <a:endParaRPr lang="en-GB" sz="1600" dirty="0"/>
          </a:p>
        </p:txBody>
      </p:sp>
      <p:sp>
        <p:nvSpPr>
          <p:cNvPr id="4" name="Rectangle 2"/>
          <p:cNvSpPr>
            <a:spLocks noChangeArrowheads="1"/>
          </p:cNvSpPr>
          <p:nvPr/>
        </p:nvSpPr>
        <p:spPr bwMode="auto">
          <a:xfrm>
            <a:off x="1603718" y="4807605"/>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641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64488" cy="7155805"/>
          </a:xfrm>
          <a:prstGeom prst="rect">
            <a:avLst/>
          </a:prstGeom>
        </p:spPr>
        <p:txBody>
          <a:bodyPr wrap="square">
            <a:spAutoFit/>
          </a:bodyPr>
          <a:lstStyle/>
          <a:p>
            <a:r>
              <a:rPr lang="en-GB" sz="1700" dirty="0" smtClean="0"/>
              <a:t>6</a:t>
            </a:r>
            <a:r>
              <a:rPr lang="en-GB" sz="1700" dirty="0"/>
              <a:t>. “There’s husbandry in heaven; Their candles are all out. ” – </a:t>
            </a:r>
            <a:r>
              <a:rPr lang="en-GB" sz="1700" dirty="0">
                <a:solidFill>
                  <a:srgbClr val="7030A0"/>
                </a:solidFill>
              </a:rPr>
              <a:t>Banquo, Act 2 Scene 1. Banquo cannot sleep and has been dreaming of the witches. As he walks around Macbeth’s castle on the night of the murder, he comments on the fact that the skies do not appear to be normal, the stars aren’t shining and there seems to be disorder in heaven – his sense of foreboding foreshadows what happens.</a:t>
            </a:r>
          </a:p>
          <a:p>
            <a:endParaRPr lang="en-GB" sz="1700" dirty="0"/>
          </a:p>
          <a:p>
            <a:r>
              <a:rPr lang="en-GB" sz="1700" dirty="0"/>
              <a:t>7. “Is this a dagger I see before me? The handle toward my hand? Come, let me clutch thee” – </a:t>
            </a:r>
            <a:r>
              <a:rPr lang="en-GB" sz="1700" dirty="0">
                <a:solidFill>
                  <a:srgbClr val="7030A0"/>
                </a:solidFill>
              </a:rPr>
              <a:t>Macbeth, Act 2 Scene 1. Macbeth’s hallucination of the dagger shows his distressed state as a result of what he is about to do (kill the King). The dagger vision is symbolic of the fact that he will be restless and haunted for the rest of his life as a result of the murder. This soliloquy shows how the dagger leads him to Duncan’s chamber, thus showing that his mind is full of evil and darkness.</a:t>
            </a:r>
          </a:p>
          <a:p>
            <a:endParaRPr lang="en-GB" sz="1700" dirty="0"/>
          </a:p>
          <a:p>
            <a:r>
              <a:rPr lang="en-GB" sz="1700" dirty="0"/>
              <a:t>8. “The time has been that, when the brains were out, the man would die, and there an end. But now they rise again with twenty mortal murders on their crowns and push us from our stools.” – </a:t>
            </a:r>
            <a:r>
              <a:rPr lang="en-GB" sz="1700" dirty="0" smtClean="0">
                <a:solidFill>
                  <a:srgbClr val="7030A0"/>
                </a:solidFill>
              </a:rPr>
              <a:t>Macbeth, Act 3 Scene 4. Macbeth sees Banquo’s ghost sitting in his seat at his coronation banquet. He talks about how it </a:t>
            </a:r>
            <a:r>
              <a:rPr lang="en-GB" sz="1700" dirty="0">
                <a:solidFill>
                  <a:srgbClr val="7030A0"/>
                </a:solidFill>
              </a:rPr>
              <a:t>used to be that when you knocked a man’s brains out he would just die, and that would be it. But now they rise from the dead with twenty fatal head wounds and push us off our stools.</a:t>
            </a:r>
          </a:p>
          <a:p>
            <a:endParaRPr lang="en-GB" sz="1700" dirty="0"/>
          </a:p>
          <a:p>
            <a:r>
              <a:rPr lang="en-GB" sz="1700" dirty="0"/>
              <a:t>9. “Thou canst not say I did it: never shake thy gory locks at me!” – </a:t>
            </a:r>
            <a:r>
              <a:rPr lang="en-GB" sz="1700" dirty="0" smtClean="0">
                <a:solidFill>
                  <a:srgbClr val="7030A0"/>
                </a:solidFill>
              </a:rPr>
              <a:t>Macbeth, Act 3 Scene 4. Macbeth behaves suspiciously in front of his guests, telling Banquo’s ghost not to shake his blood covered hair at him. The ghost is symbolic of Macbeth’s guilt.</a:t>
            </a:r>
            <a:endParaRPr lang="en-GB" sz="1700" dirty="0">
              <a:solidFill>
                <a:srgbClr val="7030A0"/>
              </a:solidFill>
            </a:endParaRPr>
          </a:p>
          <a:p>
            <a:endParaRPr lang="en-GB" sz="1700" dirty="0"/>
          </a:p>
          <a:p>
            <a:r>
              <a:rPr lang="en-GB" sz="1700" dirty="0"/>
              <a:t>10. “Be bloody, bold and resolute, laugh to scorn the power of man, for none of woman born shall harm Macbeth.” </a:t>
            </a:r>
            <a:r>
              <a:rPr lang="en-GB" sz="1700" dirty="0" smtClean="0"/>
              <a:t>– </a:t>
            </a:r>
            <a:r>
              <a:rPr lang="en-GB" sz="1700" dirty="0" smtClean="0">
                <a:solidFill>
                  <a:srgbClr val="7030A0"/>
                </a:solidFill>
              </a:rPr>
              <a:t>Second apparition, Act 4 Scene 1. Macbeth is deceived by the apparitions, he is led to believe that he is invincible…he doesn’t consider that Macduff was born via Caesarean.</a:t>
            </a:r>
            <a:endParaRPr lang="en-GB" sz="1700" dirty="0">
              <a:solidFill>
                <a:srgbClr val="7030A0"/>
              </a:solidFill>
            </a:endParaRPr>
          </a:p>
        </p:txBody>
      </p:sp>
    </p:spTree>
    <p:extLst>
      <p:ext uri="{BB962C8B-B14F-4D97-AF65-F5344CB8AC3E}">
        <p14:creationId xmlns:p14="http://schemas.microsoft.com/office/powerpoint/2010/main" val="3641817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2411413" y="306863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GB" altLang="en-US" sz="1800" u="sng">
                <a:latin typeface="Arial" charset="0"/>
              </a:rPr>
              <a:t>Question:  How do the witches influence the events of the play ‘Macbeth’?</a:t>
            </a:r>
          </a:p>
        </p:txBody>
      </p:sp>
      <p:cxnSp>
        <p:nvCxnSpPr>
          <p:cNvPr id="4" name="Straight Arrow Connector 3"/>
          <p:cNvCxnSpPr/>
          <p:nvPr/>
        </p:nvCxnSpPr>
        <p:spPr>
          <a:xfrm flipV="1">
            <a:off x="5076825" y="1771650"/>
            <a:ext cx="863600" cy="1009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6264275" y="2781300"/>
            <a:ext cx="1187450" cy="307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778250" y="1644650"/>
            <a:ext cx="307975" cy="127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1835150" y="1773238"/>
            <a:ext cx="936625" cy="1206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476375" y="3714750"/>
            <a:ext cx="1295400" cy="1298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438525" y="3927475"/>
            <a:ext cx="41275" cy="1373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065713" y="3927475"/>
            <a:ext cx="739775" cy="1373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212526" y="3822699"/>
            <a:ext cx="880424" cy="615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31" name="TextBox 20"/>
          <p:cNvSpPr txBox="1">
            <a:spLocks noChangeArrowheads="1"/>
          </p:cNvSpPr>
          <p:nvPr/>
        </p:nvSpPr>
        <p:spPr bwMode="auto">
          <a:xfrm>
            <a:off x="6011863" y="1268413"/>
            <a:ext cx="2808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Weird Sisters – original meaning?</a:t>
            </a:r>
          </a:p>
        </p:txBody>
      </p:sp>
      <p:sp>
        <p:nvSpPr>
          <p:cNvPr id="5132" name="TextBox 21"/>
          <p:cNvSpPr txBox="1">
            <a:spLocks noChangeArrowheads="1"/>
          </p:cNvSpPr>
          <p:nvPr/>
        </p:nvSpPr>
        <p:spPr bwMode="auto">
          <a:xfrm>
            <a:off x="7451725" y="2376488"/>
            <a:ext cx="1584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Theme - Appearance versus Reality</a:t>
            </a:r>
          </a:p>
        </p:txBody>
      </p:sp>
      <p:sp>
        <p:nvSpPr>
          <p:cNvPr id="5133" name="TextBox 22"/>
          <p:cNvSpPr txBox="1">
            <a:spLocks noChangeArrowheads="1"/>
          </p:cNvSpPr>
          <p:nvPr/>
        </p:nvSpPr>
        <p:spPr bwMode="auto">
          <a:xfrm>
            <a:off x="2609850" y="415925"/>
            <a:ext cx="18367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Idea of Macbeth being a tragic hero – how do they influence him?</a:t>
            </a:r>
          </a:p>
        </p:txBody>
      </p:sp>
      <p:sp>
        <p:nvSpPr>
          <p:cNvPr id="5134" name="TextBox 23"/>
          <p:cNvSpPr txBox="1">
            <a:spLocks noChangeArrowheads="1"/>
          </p:cNvSpPr>
          <p:nvPr/>
        </p:nvSpPr>
        <p:spPr bwMode="auto">
          <a:xfrm>
            <a:off x="92075" y="4575175"/>
            <a:ext cx="1998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How are they linked to Macbeth’s destiny?</a:t>
            </a:r>
          </a:p>
        </p:txBody>
      </p:sp>
      <p:sp>
        <p:nvSpPr>
          <p:cNvPr id="5135" name="TextBox 24"/>
          <p:cNvSpPr txBox="1">
            <a:spLocks noChangeArrowheads="1"/>
          </p:cNvSpPr>
          <p:nvPr/>
        </p:nvSpPr>
        <p:spPr bwMode="auto">
          <a:xfrm>
            <a:off x="2124075" y="5300663"/>
            <a:ext cx="1979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How would a Shakespearean audience react to the witches?</a:t>
            </a:r>
          </a:p>
        </p:txBody>
      </p:sp>
      <p:sp>
        <p:nvSpPr>
          <p:cNvPr id="5136" name="TextBox 26"/>
          <p:cNvSpPr txBox="1">
            <a:spLocks noChangeArrowheads="1"/>
          </p:cNvSpPr>
          <p:nvPr/>
        </p:nvSpPr>
        <p:spPr bwMode="auto">
          <a:xfrm>
            <a:off x="5574052" y="5410200"/>
            <a:ext cx="2951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dirty="0">
                <a:latin typeface="Arial" charset="0"/>
              </a:rPr>
              <a:t>Use of rhyming couplets? Pathetic Fallacy? Foreshadowing?</a:t>
            </a:r>
          </a:p>
          <a:p>
            <a:pPr eaLnBrk="1" hangingPunct="1">
              <a:spcBef>
                <a:spcPct val="0"/>
              </a:spcBef>
              <a:buFontTx/>
              <a:buNone/>
            </a:pPr>
            <a:r>
              <a:rPr lang="en-GB" altLang="en-US" sz="1800" dirty="0">
                <a:latin typeface="Arial" charset="0"/>
              </a:rPr>
              <a:t>Dramatic Irony?</a:t>
            </a:r>
          </a:p>
        </p:txBody>
      </p:sp>
      <p:sp>
        <p:nvSpPr>
          <p:cNvPr id="5137" name="TextBox 27"/>
          <p:cNvSpPr txBox="1">
            <a:spLocks noChangeArrowheads="1"/>
          </p:cNvSpPr>
          <p:nvPr/>
        </p:nvSpPr>
        <p:spPr bwMode="auto">
          <a:xfrm>
            <a:off x="117475" y="576263"/>
            <a:ext cx="20891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Links to context? What do they do in the play itself that relates to commonly held beliefs in the Jacobean era?</a:t>
            </a:r>
          </a:p>
        </p:txBody>
      </p:sp>
      <p:sp>
        <p:nvSpPr>
          <p:cNvPr id="5138" name="TextBox 30"/>
          <p:cNvSpPr txBox="1">
            <a:spLocks noChangeArrowheads="1"/>
          </p:cNvSpPr>
          <p:nvPr/>
        </p:nvSpPr>
        <p:spPr bwMode="auto">
          <a:xfrm>
            <a:off x="7092950" y="4064794"/>
            <a:ext cx="1943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dirty="0">
                <a:latin typeface="Arial" charset="0"/>
              </a:rPr>
              <a:t>Why do they start the play? Why not the title character?</a:t>
            </a:r>
          </a:p>
        </p:txBody>
      </p:sp>
      <p:sp>
        <p:nvSpPr>
          <p:cNvPr id="33" name="Rectangle 32"/>
          <p:cNvSpPr/>
          <p:nvPr/>
        </p:nvSpPr>
        <p:spPr>
          <a:xfrm>
            <a:off x="4589463" y="-38100"/>
            <a:ext cx="4787900" cy="1200150"/>
          </a:xfrm>
          <a:prstGeom prst="rect">
            <a:avLst/>
          </a:prstGeom>
        </p:spPr>
        <p:txBody>
          <a:bodyPr>
            <a:spAutoFit/>
          </a:bodyPr>
          <a:lstStyle/>
          <a:p>
            <a:pPr eaLnBrk="1" hangingPunct="1">
              <a:defRPr/>
            </a:pPr>
            <a:r>
              <a:rPr lang="en-GB" sz="1200" dirty="0">
                <a:solidFill>
                  <a:srgbClr val="FF0000"/>
                </a:solidFill>
              </a:rPr>
              <a:t>All will be able to explain how the witches are presented by Shakespeare. AO1</a:t>
            </a:r>
          </a:p>
          <a:p>
            <a:pPr eaLnBrk="1" hangingPunct="1">
              <a:defRPr/>
            </a:pPr>
            <a:r>
              <a:rPr lang="en-GB" sz="1200" dirty="0">
                <a:solidFill>
                  <a:schemeClr val="accent6">
                    <a:lumMod val="75000"/>
                  </a:schemeClr>
                </a:solidFill>
              </a:rPr>
              <a:t>Most will be able to select  a range of quotations/language devices to support their response.  AO2</a:t>
            </a:r>
          </a:p>
          <a:p>
            <a:pPr eaLnBrk="1" hangingPunct="1">
              <a:defRPr/>
            </a:pPr>
            <a:r>
              <a:rPr lang="en-GB" sz="1200" dirty="0">
                <a:solidFill>
                  <a:srgbClr val="00B050"/>
                </a:solidFill>
              </a:rPr>
              <a:t>Some will be able to use contextual knowledge to analyse the impact of the witches. AO3</a:t>
            </a:r>
          </a:p>
        </p:txBody>
      </p:sp>
      <p:cxnSp>
        <p:nvCxnSpPr>
          <p:cNvPr id="35" name="Straight Arrow Connector 34"/>
          <p:cNvCxnSpPr/>
          <p:nvPr/>
        </p:nvCxnSpPr>
        <p:spPr>
          <a:xfrm>
            <a:off x="4256088" y="3903663"/>
            <a:ext cx="68262" cy="454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41" name="TextBox 37"/>
          <p:cNvSpPr txBox="1">
            <a:spLocks noChangeArrowheads="1"/>
          </p:cNvSpPr>
          <p:nvPr/>
        </p:nvSpPr>
        <p:spPr bwMode="auto">
          <a:xfrm>
            <a:off x="3714750" y="4341813"/>
            <a:ext cx="1433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GB" altLang="en-US" sz="1800">
                <a:latin typeface="Arial" charset="0"/>
              </a:rPr>
              <a:t>Key Quotations?</a:t>
            </a:r>
          </a:p>
        </p:txBody>
      </p:sp>
      <p:cxnSp>
        <p:nvCxnSpPr>
          <p:cNvPr id="39" name="Straight Arrow Connector 38"/>
          <p:cNvCxnSpPr/>
          <p:nvPr/>
        </p:nvCxnSpPr>
        <p:spPr>
          <a:xfrm flipH="1" flipV="1">
            <a:off x="1162050" y="3567113"/>
            <a:ext cx="14652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43" name="TextBox 41"/>
          <p:cNvSpPr txBox="1">
            <a:spLocks noChangeArrowheads="1"/>
          </p:cNvSpPr>
          <p:nvPr/>
        </p:nvSpPr>
        <p:spPr bwMode="auto">
          <a:xfrm>
            <a:off x="117475" y="3119438"/>
            <a:ext cx="15462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latin typeface="Arial" charset="0"/>
              </a:rPr>
              <a:t>Influence on other characters?</a:t>
            </a:r>
          </a:p>
        </p:txBody>
      </p:sp>
    </p:spTree>
    <p:extLst>
      <p:ext uri="{BB962C8B-B14F-4D97-AF65-F5344CB8AC3E}">
        <p14:creationId xmlns:p14="http://schemas.microsoft.com/office/powerpoint/2010/main" val="630507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82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756" y="116632"/>
            <a:ext cx="8784976" cy="7355860"/>
          </a:xfrm>
          <a:prstGeom prst="rect">
            <a:avLst/>
          </a:prstGeom>
          <a:noFill/>
        </p:spPr>
        <p:txBody>
          <a:bodyPr wrap="square" rtlCol="0">
            <a:spAutoFit/>
          </a:bodyPr>
          <a:lstStyle/>
          <a:p>
            <a:r>
              <a:rPr lang="en-GB" sz="2400" dirty="0" smtClean="0"/>
              <a:t>Look at the following quotations and answer the following questions:</a:t>
            </a:r>
          </a:p>
          <a:p>
            <a:pPr marL="342900" indent="-342900">
              <a:buFont typeface="Arial" panose="020B0604020202020204" pitchFamily="34" charset="0"/>
              <a:buChar char="•"/>
            </a:pPr>
            <a:r>
              <a:rPr lang="en-GB" sz="2000" dirty="0" smtClean="0"/>
              <a:t>What can you write about its meaning? </a:t>
            </a:r>
          </a:p>
          <a:p>
            <a:pPr marL="342900" indent="-342900">
              <a:buFont typeface="Arial" panose="020B0604020202020204" pitchFamily="34" charset="0"/>
              <a:buChar char="•"/>
            </a:pPr>
            <a:r>
              <a:rPr lang="en-GB" sz="2000" dirty="0" smtClean="0"/>
              <a:t>The language/dramatic devices used?</a:t>
            </a:r>
          </a:p>
          <a:p>
            <a:pPr marL="342900" indent="-342900">
              <a:buFont typeface="Arial" panose="020B0604020202020204" pitchFamily="34" charset="0"/>
              <a:buChar char="•"/>
            </a:pPr>
            <a:r>
              <a:rPr lang="en-GB" sz="2000" dirty="0" smtClean="0"/>
              <a:t>Effect on the audience? </a:t>
            </a:r>
          </a:p>
          <a:p>
            <a:pPr marL="342900" indent="-342900">
              <a:buFont typeface="Arial" panose="020B0604020202020204" pitchFamily="34" charset="0"/>
              <a:buChar char="•"/>
            </a:pPr>
            <a:r>
              <a:rPr lang="en-GB" sz="2000" dirty="0" smtClean="0"/>
              <a:t>Context of the play?</a:t>
            </a:r>
          </a:p>
          <a:p>
            <a:pPr marL="342900" indent="-342900">
              <a:buFont typeface="Arial" panose="020B0604020202020204" pitchFamily="34" charset="0"/>
              <a:buChar char="•"/>
            </a:pPr>
            <a:r>
              <a:rPr lang="en-GB" sz="2000" dirty="0" smtClean="0"/>
              <a:t>Connotations of any of the words?</a:t>
            </a:r>
          </a:p>
          <a:p>
            <a:pPr marL="342900" indent="-342900">
              <a:buFont typeface="Arial" panose="020B0604020202020204" pitchFamily="34" charset="0"/>
              <a:buChar char="•"/>
            </a:pPr>
            <a:r>
              <a:rPr lang="en-GB" sz="2000" dirty="0" smtClean="0"/>
              <a:t>Link to any of the other Key themes?</a:t>
            </a:r>
            <a:endParaRPr lang="en-GB" sz="2000" dirty="0"/>
          </a:p>
          <a:p>
            <a:endParaRPr lang="en-GB" dirty="0" smtClean="0"/>
          </a:p>
          <a:p>
            <a:endParaRPr lang="en-GB" dirty="0" smtClean="0"/>
          </a:p>
          <a:p>
            <a:r>
              <a:rPr lang="en-GB" sz="2000" b="1" u="sng" dirty="0" smtClean="0"/>
              <a:t>Macbeth – Act 1 Scenes 1 and 3</a:t>
            </a:r>
          </a:p>
          <a:p>
            <a:endParaRPr lang="en-GB" sz="2000" b="1" dirty="0"/>
          </a:p>
          <a:p>
            <a:r>
              <a:rPr lang="en-GB" sz="2000" i="1" dirty="0" smtClean="0">
                <a:solidFill>
                  <a:srgbClr val="FF0000"/>
                </a:solidFill>
              </a:rPr>
              <a:t>“Fair is foul and foul is fair.”</a:t>
            </a:r>
          </a:p>
          <a:p>
            <a:endParaRPr lang="en-GB" sz="2000" i="1" dirty="0"/>
          </a:p>
          <a:p>
            <a:r>
              <a:rPr lang="en-GB" sz="2000" i="1" dirty="0" smtClean="0">
                <a:solidFill>
                  <a:schemeClr val="accent6">
                    <a:lumMod val="75000"/>
                  </a:schemeClr>
                </a:solidFill>
              </a:rPr>
              <a:t>“All hail Macbeth, hail to thee that shalt be King hereafter!”</a:t>
            </a:r>
          </a:p>
          <a:p>
            <a:endParaRPr lang="en-GB" sz="2000" i="1" dirty="0"/>
          </a:p>
          <a:p>
            <a:r>
              <a:rPr lang="en-GB" sz="2000" i="1" dirty="0" smtClean="0">
                <a:solidFill>
                  <a:srgbClr val="00B050"/>
                </a:solidFill>
              </a:rPr>
              <a:t>“If you can look into the seeds of time and say which </a:t>
            </a:r>
          </a:p>
          <a:p>
            <a:r>
              <a:rPr lang="en-GB" sz="2000" i="1" dirty="0">
                <a:solidFill>
                  <a:srgbClr val="00B050"/>
                </a:solidFill>
              </a:rPr>
              <a:t>s</a:t>
            </a:r>
            <a:r>
              <a:rPr lang="en-GB" sz="2000" i="1" dirty="0" smtClean="0">
                <a:solidFill>
                  <a:srgbClr val="00B050"/>
                </a:solidFill>
              </a:rPr>
              <a:t>eeds will grow and which will not, speak, then to me</a:t>
            </a:r>
          </a:p>
          <a:p>
            <a:r>
              <a:rPr lang="en-GB" sz="2000" i="1" dirty="0">
                <a:solidFill>
                  <a:srgbClr val="00B050"/>
                </a:solidFill>
              </a:rPr>
              <a:t>w</a:t>
            </a:r>
            <a:r>
              <a:rPr lang="en-GB" sz="2000" i="1" dirty="0" smtClean="0">
                <a:solidFill>
                  <a:srgbClr val="00B050"/>
                </a:solidFill>
              </a:rPr>
              <a:t>ho neither beg nor fear your favours or your hate.”</a:t>
            </a:r>
          </a:p>
          <a:p>
            <a:endParaRPr lang="en-GB" sz="2000" i="1" dirty="0"/>
          </a:p>
          <a:p>
            <a:endParaRPr lang="en-GB" sz="2000" i="1" dirty="0" smtClean="0"/>
          </a:p>
          <a:p>
            <a:endParaRPr lang="en-GB" sz="2000" i="1" dirty="0"/>
          </a:p>
          <a:p>
            <a:endParaRPr lang="en-GB" sz="2000" i="1" dirty="0" smtClean="0"/>
          </a:p>
          <a:p>
            <a:endParaRPr lang="en-GB" dirty="0"/>
          </a:p>
          <a:p>
            <a:endParaRPr lang="en-GB" u="sng" dirty="0"/>
          </a:p>
        </p:txBody>
      </p:sp>
      <p:sp>
        <p:nvSpPr>
          <p:cNvPr id="3" name="Rectangle 2"/>
          <p:cNvSpPr/>
          <p:nvPr/>
        </p:nvSpPr>
        <p:spPr>
          <a:xfrm>
            <a:off x="2286000" y="2967335"/>
            <a:ext cx="4572000" cy="369332"/>
          </a:xfrm>
          <a:prstGeom prst="rect">
            <a:avLst/>
          </a:prstGeom>
        </p:spPr>
        <p:txBody>
          <a:bodyPr>
            <a:spAutoFit/>
          </a:bodyPr>
          <a:lstStyle/>
          <a:p>
            <a:endParaRPr lang="en-GB" b="1" dirty="0"/>
          </a:p>
        </p:txBody>
      </p:sp>
      <p:sp>
        <p:nvSpPr>
          <p:cNvPr id="4" name="Rectangle 3"/>
          <p:cNvSpPr/>
          <p:nvPr/>
        </p:nvSpPr>
        <p:spPr>
          <a:xfrm>
            <a:off x="6588732" y="582067"/>
            <a:ext cx="2555268" cy="5509200"/>
          </a:xfrm>
          <a:prstGeom prst="rect">
            <a:avLst/>
          </a:prstGeom>
        </p:spPr>
        <p:txBody>
          <a:bodyPr wrap="square">
            <a:spAutoFit/>
          </a:bodyPr>
          <a:lstStyle/>
          <a:p>
            <a:r>
              <a:rPr lang="en-GB" sz="1600" dirty="0">
                <a:solidFill>
                  <a:srgbClr val="000000"/>
                </a:solidFill>
                <a:latin typeface="Times New Roman" panose="02020603050405020304" pitchFamily="18" charset="0"/>
              </a:rPr>
              <a:t>Prompts </a:t>
            </a:r>
          </a:p>
          <a:p>
            <a:pPr>
              <a:buFont typeface="Symbol" panose="05050102010706020507" pitchFamily="18" charset="2"/>
              <a:buChar char="·"/>
            </a:pPr>
            <a:r>
              <a:rPr lang="en-GB" sz="1600" b="1" dirty="0">
                <a:solidFill>
                  <a:srgbClr val="FF0000"/>
                </a:solidFill>
                <a:latin typeface="Times New Roman" panose="02020603050405020304" pitchFamily="18" charset="0"/>
              </a:rPr>
              <a:t>Basic </a:t>
            </a:r>
          </a:p>
          <a:p>
            <a:pPr>
              <a:buFont typeface="Symbol" panose="05050102010706020507" pitchFamily="18" charset="2"/>
              <a:buChar char="·"/>
            </a:pPr>
            <a:r>
              <a:rPr lang="en-GB" sz="1600" dirty="0">
                <a:solidFill>
                  <a:srgbClr val="000000"/>
                </a:solidFill>
                <a:latin typeface="Times New Roman" panose="02020603050405020304" pitchFamily="18" charset="0"/>
              </a:rPr>
              <a:t>Implies... </a:t>
            </a:r>
          </a:p>
          <a:p>
            <a:pPr>
              <a:buFont typeface="Symbol" panose="05050102010706020507" pitchFamily="18" charset="2"/>
              <a:buChar char="·"/>
            </a:pPr>
            <a:r>
              <a:rPr lang="en-GB" sz="1600" dirty="0">
                <a:solidFill>
                  <a:srgbClr val="000000"/>
                </a:solidFill>
                <a:latin typeface="Times New Roman" panose="02020603050405020304" pitchFamily="18" charset="0"/>
              </a:rPr>
              <a:t>Suggests... </a:t>
            </a:r>
          </a:p>
          <a:p>
            <a:pPr>
              <a:buFont typeface="Symbol" panose="05050102010706020507" pitchFamily="18" charset="2"/>
              <a:buChar char="·"/>
            </a:pPr>
            <a:r>
              <a:rPr lang="en-GB" sz="1600" dirty="0">
                <a:solidFill>
                  <a:srgbClr val="000000"/>
                </a:solidFill>
                <a:latin typeface="Times New Roman" panose="02020603050405020304" pitchFamily="18" charset="0"/>
              </a:rPr>
              <a:t>Demonstrates... </a:t>
            </a:r>
          </a:p>
          <a:p>
            <a:pPr>
              <a:buFont typeface="Symbol" panose="05050102010706020507" pitchFamily="18" charset="2"/>
              <a:buChar char="·"/>
            </a:pPr>
            <a:r>
              <a:rPr lang="en-GB" sz="1600" dirty="0">
                <a:solidFill>
                  <a:srgbClr val="000000"/>
                </a:solidFill>
                <a:latin typeface="Times New Roman" panose="02020603050405020304" pitchFamily="18" charset="0"/>
              </a:rPr>
              <a:t>connotes...</a:t>
            </a:r>
          </a:p>
          <a:p>
            <a:pPr>
              <a:buFont typeface="Symbol" panose="05050102010706020507" pitchFamily="18" charset="2"/>
              <a:buChar char="·"/>
            </a:pPr>
            <a:r>
              <a:rPr lang="en-GB" sz="1600" dirty="0">
                <a:solidFill>
                  <a:srgbClr val="000000"/>
                </a:solidFill>
                <a:latin typeface="Times New Roman" panose="02020603050405020304" pitchFamily="18" charset="0"/>
              </a:rPr>
              <a:t>Highlights...  infers... </a:t>
            </a:r>
          </a:p>
          <a:p>
            <a:pPr>
              <a:buFont typeface="Symbol" panose="05050102010706020507" pitchFamily="18" charset="2"/>
              <a:buChar char="·"/>
            </a:pPr>
            <a:endParaRPr lang="en-GB" sz="1600" b="1" u="sng" dirty="0">
              <a:solidFill>
                <a:srgbClr val="FF6820"/>
              </a:solidFill>
              <a:latin typeface="Times New Roman" panose="02020603050405020304" pitchFamily="18" charset="0"/>
            </a:endParaRPr>
          </a:p>
          <a:p>
            <a:pPr>
              <a:buFont typeface="Symbol" panose="05050102010706020507" pitchFamily="18" charset="2"/>
              <a:buChar char="·"/>
            </a:pPr>
            <a:r>
              <a:rPr lang="en-GB" sz="1600" b="1" dirty="0">
                <a:solidFill>
                  <a:srgbClr val="FF6820"/>
                </a:solidFill>
                <a:latin typeface="Times New Roman" panose="02020603050405020304" pitchFamily="18" charset="0"/>
              </a:rPr>
              <a:t>More than a basic - Better </a:t>
            </a:r>
          </a:p>
          <a:p>
            <a:pPr>
              <a:buFont typeface="Symbol" panose="05050102010706020507" pitchFamily="18" charset="2"/>
              <a:buChar char="·"/>
            </a:pPr>
            <a:r>
              <a:rPr lang="en-GB" sz="1600" dirty="0">
                <a:solidFill>
                  <a:srgbClr val="000000"/>
                </a:solidFill>
                <a:latin typeface="Times New Roman" panose="02020603050405020304" pitchFamily="18" charset="0"/>
              </a:rPr>
              <a:t>This also... </a:t>
            </a:r>
          </a:p>
          <a:p>
            <a:pPr>
              <a:buFont typeface="Symbol" panose="05050102010706020507" pitchFamily="18" charset="2"/>
              <a:buChar char="·"/>
            </a:pPr>
            <a:r>
              <a:rPr lang="en-GB" sz="1600" dirty="0">
                <a:solidFill>
                  <a:srgbClr val="000000"/>
                </a:solidFill>
                <a:latin typeface="Times New Roman" panose="02020603050405020304" pitchFamily="18" charset="0"/>
              </a:rPr>
              <a:t>Another... </a:t>
            </a:r>
          </a:p>
          <a:p>
            <a:pPr>
              <a:buFont typeface="Symbol" panose="05050102010706020507" pitchFamily="18" charset="2"/>
              <a:buChar char="·"/>
            </a:pPr>
            <a:r>
              <a:rPr lang="en-GB" sz="1600" dirty="0">
                <a:solidFill>
                  <a:srgbClr val="000000"/>
                </a:solidFill>
                <a:latin typeface="Times New Roman" panose="02020603050405020304" pitchFamily="18" charset="0"/>
              </a:rPr>
              <a:t>In addition... </a:t>
            </a:r>
          </a:p>
          <a:p>
            <a:pPr>
              <a:buFont typeface="Symbol" panose="05050102010706020507" pitchFamily="18" charset="2"/>
              <a:buChar char="·"/>
            </a:pPr>
            <a:r>
              <a:rPr lang="en-GB" sz="1600" dirty="0">
                <a:solidFill>
                  <a:srgbClr val="000000"/>
                </a:solidFill>
                <a:latin typeface="Times New Roman" panose="02020603050405020304" pitchFamily="18" charset="0"/>
              </a:rPr>
              <a:t>Furthermore... </a:t>
            </a:r>
          </a:p>
          <a:p>
            <a:pPr>
              <a:buFont typeface="Symbol" panose="05050102010706020507" pitchFamily="18" charset="2"/>
              <a:buChar char="·"/>
            </a:pPr>
            <a:r>
              <a:rPr lang="en-GB" sz="1600" dirty="0">
                <a:solidFill>
                  <a:srgbClr val="000000"/>
                </a:solidFill>
                <a:latin typeface="Times New Roman" panose="02020603050405020304" pitchFamily="18" charset="0"/>
              </a:rPr>
              <a:t>Taking this further... </a:t>
            </a:r>
          </a:p>
          <a:p>
            <a:pPr>
              <a:buFont typeface="Symbol" panose="05050102010706020507" pitchFamily="18" charset="2"/>
              <a:buChar char="·"/>
            </a:pPr>
            <a:r>
              <a:rPr lang="en-GB" sz="1600" dirty="0">
                <a:solidFill>
                  <a:srgbClr val="000000"/>
                </a:solidFill>
                <a:latin typeface="Times New Roman" panose="02020603050405020304" pitchFamily="18" charset="0"/>
              </a:rPr>
              <a:t>Perhaps... </a:t>
            </a:r>
          </a:p>
          <a:p>
            <a:pPr>
              <a:buFont typeface="Symbol" panose="05050102010706020507" pitchFamily="18" charset="2"/>
              <a:buChar char="·"/>
            </a:pPr>
            <a:r>
              <a:rPr lang="en-GB" sz="1600" dirty="0">
                <a:solidFill>
                  <a:srgbClr val="000000"/>
                </a:solidFill>
                <a:latin typeface="Times New Roman" panose="02020603050405020304" pitchFamily="18" charset="0"/>
              </a:rPr>
              <a:t>Maybe...</a:t>
            </a:r>
          </a:p>
          <a:p>
            <a:r>
              <a:rPr lang="en-GB" sz="1600" dirty="0">
                <a:solidFill>
                  <a:srgbClr val="000000"/>
                </a:solidFill>
                <a:latin typeface="Times New Roman" panose="02020603050405020304" pitchFamily="18" charset="0"/>
              </a:rPr>
              <a:t> </a:t>
            </a:r>
          </a:p>
          <a:p>
            <a:r>
              <a:rPr lang="en-GB" sz="1600" b="1" dirty="0">
                <a:solidFill>
                  <a:srgbClr val="009300"/>
                </a:solidFill>
                <a:latin typeface="Times New Roman" panose="02020603050405020304" pitchFamily="18" charset="0"/>
              </a:rPr>
              <a:t>Further analysis - Best </a:t>
            </a:r>
          </a:p>
          <a:p>
            <a:pPr>
              <a:buFont typeface="Symbol" panose="05050102010706020507" pitchFamily="18" charset="2"/>
              <a:buChar char="·"/>
            </a:pPr>
            <a:r>
              <a:rPr lang="en-GB" sz="1600" dirty="0">
                <a:solidFill>
                  <a:srgbClr val="000000"/>
                </a:solidFill>
                <a:latin typeface="Times New Roman" panose="02020603050405020304" pitchFamily="18" charset="0"/>
              </a:rPr>
              <a:t>The author might be... </a:t>
            </a:r>
          </a:p>
          <a:p>
            <a:pPr>
              <a:buFont typeface="Symbol" panose="05050102010706020507" pitchFamily="18" charset="2"/>
              <a:buChar char="·"/>
            </a:pPr>
            <a:r>
              <a:rPr lang="en-GB" sz="1600" dirty="0">
                <a:solidFill>
                  <a:srgbClr val="000000"/>
                </a:solidFill>
                <a:latin typeface="Times New Roman" panose="02020603050405020304" pitchFamily="18" charset="0"/>
              </a:rPr>
              <a:t>Elsewhere in the text </a:t>
            </a:r>
          </a:p>
          <a:p>
            <a:pPr>
              <a:buFont typeface="Symbol" panose="05050102010706020507" pitchFamily="18" charset="2"/>
              <a:buChar char="·"/>
            </a:pPr>
            <a:r>
              <a:rPr lang="en-GB" sz="1600" dirty="0">
                <a:solidFill>
                  <a:srgbClr val="000000"/>
                </a:solidFill>
                <a:latin typeface="Times New Roman" panose="02020603050405020304" pitchFamily="18" charset="0"/>
              </a:rPr>
              <a:t>This links to the idea </a:t>
            </a:r>
          </a:p>
          <a:p>
            <a:pPr marL="214313" indent="-214313">
              <a:buFont typeface="Arial" panose="020B0604020202020204" pitchFamily="34" charset="0"/>
              <a:buChar char="•"/>
            </a:pPr>
            <a:r>
              <a:rPr lang="en-GB" sz="1600" dirty="0">
                <a:solidFill>
                  <a:srgbClr val="000000"/>
                </a:solidFill>
                <a:latin typeface="Times New Roman" panose="02020603050405020304" pitchFamily="18" charset="0"/>
              </a:rPr>
              <a:t>This supports the point</a:t>
            </a:r>
          </a:p>
        </p:txBody>
      </p:sp>
      <p:sp>
        <p:nvSpPr>
          <p:cNvPr id="6" name="Rectangle 5"/>
          <p:cNvSpPr/>
          <p:nvPr/>
        </p:nvSpPr>
        <p:spPr>
          <a:xfrm>
            <a:off x="53752" y="6519446"/>
            <a:ext cx="9036496" cy="338554"/>
          </a:xfrm>
          <a:prstGeom prst="rect">
            <a:avLst/>
          </a:prstGeom>
        </p:spPr>
        <p:txBody>
          <a:bodyPr wrap="square">
            <a:spAutoFit/>
          </a:bodyPr>
          <a:lstStyle/>
          <a:p>
            <a:pPr algn="ctr">
              <a:defRPr/>
            </a:pPr>
            <a:r>
              <a:rPr lang="en-GB" sz="1600" dirty="0">
                <a:solidFill>
                  <a:schemeClr val="accent6">
                    <a:lumMod val="75000"/>
                  </a:schemeClr>
                </a:solidFill>
                <a:latin typeface="Arial" charset="0"/>
                <a:cs typeface="Arial" charset="0"/>
              </a:rPr>
              <a:t>Most will be able to select  a range of quotations/language devices to support their response.  AO2</a:t>
            </a:r>
          </a:p>
        </p:txBody>
      </p:sp>
    </p:spTree>
    <p:extLst>
      <p:ext uri="{BB962C8B-B14F-4D97-AF65-F5344CB8AC3E}">
        <p14:creationId xmlns:p14="http://schemas.microsoft.com/office/powerpoint/2010/main" val="4229036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770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712" y="2636912"/>
            <a:ext cx="5760640" cy="1015663"/>
          </a:xfrm>
          <a:prstGeom prst="rect">
            <a:avLst/>
          </a:prstGeom>
        </p:spPr>
        <p:txBody>
          <a:bodyPr wrap="square">
            <a:spAutoFit/>
          </a:bodyPr>
          <a:lstStyle/>
          <a:p>
            <a:r>
              <a:rPr lang="en-GB" sz="2000" i="1" dirty="0">
                <a:solidFill>
                  <a:srgbClr val="00B050"/>
                </a:solidFill>
              </a:rPr>
              <a:t>“If you can look into the seeds of time and say which </a:t>
            </a:r>
          </a:p>
          <a:p>
            <a:r>
              <a:rPr lang="en-GB" sz="2000" i="1" dirty="0">
                <a:solidFill>
                  <a:srgbClr val="00B050"/>
                </a:solidFill>
              </a:rPr>
              <a:t>seeds will grow and which will not, speak, then to me</a:t>
            </a:r>
          </a:p>
          <a:p>
            <a:r>
              <a:rPr lang="en-GB" sz="2000" i="1" dirty="0">
                <a:solidFill>
                  <a:srgbClr val="00B050"/>
                </a:solidFill>
              </a:rPr>
              <a:t>who neither beg nor fear your favours or your hate.”</a:t>
            </a:r>
          </a:p>
        </p:txBody>
      </p:sp>
      <p:cxnSp>
        <p:nvCxnSpPr>
          <p:cNvPr id="4" name="Straight Arrow Connector 3"/>
          <p:cNvCxnSpPr/>
          <p:nvPr/>
        </p:nvCxnSpPr>
        <p:spPr>
          <a:xfrm flipV="1">
            <a:off x="2915816" y="1844824"/>
            <a:ext cx="1152128" cy="792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067944" y="1412776"/>
            <a:ext cx="3888432" cy="923330"/>
          </a:xfrm>
          <a:prstGeom prst="rect">
            <a:avLst/>
          </a:prstGeom>
          <a:noFill/>
        </p:spPr>
        <p:txBody>
          <a:bodyPr wrap="square" rtlCol="0">
            <a:spAutoFit/>
          </a:bodyPr>
          <a:lstStyle/>
          <a:p>
            <a:r>
              <a:rPr lang="en-GB" dirty="0" smtClean="0"/>
              <a:t>AO3 Context: Reference to beliefs about witches; they could predict the future.</a:t>
            </a:r>
            <a:endParaRPr lang="en-GB" dirty="0"/>
          </a:p>
        </p:txBody>
      </p:sp>
      <p:cxnSp>
        <p:nvCxnSpPr>
          <p:cNvPr id="6" name="Straight Arrow Connector 5"/>
          <p:cNvCxnSpPr/>
          <p:nvPr/>
        </p:nvCxnSpPr>
        <p:spPr>
          <a:xfrm>
            <a:off x="4788024" y="2996952"/>
            <a:ext cx="1224136" cy="1656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012160" y="4365104"/>
            <a:ext cx="2952328" cy="2308324"/>
          </a:xfrm>
          <a:prstGeom prst="rect">
            <a:avLst/>
          </a:prstGeom>
          <a:noFill/>
        </p:spPr>
        <p:txBody>
          <a:bodyPr wrap="square" rtlCol="0">
            <a:spAutoFit/>
          </a:bodyPr>
          <a:lstStyle/>
          <a:p>
            <a:r>
              <a:rPr lang="en-GB" dirty="0" smtClean="0"/>
              <a:t>AO2 – ‘Seeds’ are a metaphor for the passage of time and for having children. Banquo challenges the witches to give him prophecies too. Also foreshadows that fact that Banquo’s ‘seeds’ will be future Kings.</a:t>
            </a:r>
            <a:endParaRPr lang="en-GB" dirty="0"/>
          </a:p>
        </p:txBody>
      </p:sp>
      <p:cxnSp>
        <p:nvCxnSpPr>
          <p:cNvPr id="10" name="Straight Arrow Connector 9"/>
          <p:cNvCxnSpPr/>
          <p:nvPr/>
        </p:nvCxnSpPr>
        <p:spPr>
          <a:xfrm flipH="1">
            <a:off x="2411760" y="3652575"/>
            <a:ext cx="504056" cy="1000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07504" y="4653136"/>
            <a:ext cx="3888432" cy="2031325"/>
          </a:xfrm>
          <a:prstGeom prst="rect">
            <a:avLst/>
          </a:prstGeom>
          <a:noFill/>
        </p:spPr>
        <p:txBody>
          <a:bodyPr wrap="square" rtlCol="0">
            <a:spAutoFit/>
          </a:bodyPr>
          <a:lstStyle/>
          <a:p>
            <a:r>
              <a:rPr lang="en-GB" dirty="0" smtClean="0"/>
              <a:t>Meaning – Banquo diverts attention away from Macbeth; he is suspicious of the witches, especially when he sees how Macbeth seems to be consumed by their words. He even associates them to the devil…tempting Macbeth with their prophecies.</a:t>
            </a:r>
            <a:endParaRPr lang="en-GB" dirty="0"/>
          </a:p>
        </p:txBody>
      </p:sp>
      <p:cxnSp>
        <p:nvCxnSpPr>
          <p:cNvPr id="15" name="Straight Arrow Connector 14"/>
          <p:cNvCxnSpPr/>
          <p:nvPr/>
        </p:nvCxnSpPr>
        <p:spPr>
          <a:xfrm flipH="1" flipV="1">
            <a:off x="1979712" y="1636351"/>
            <a:ext cx="432048" cy="11047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1520" y="548680"/>
            <a:ext cx="2952328" cy="1200329"/>
          </a:xfrm>
          <a:prstGeom prst="rect">
            <a:avLst/>
          </a:prstGeom>
          <a:noFill/>
        </p:spPr>
        <p:txBody>
          <a:bodyPr wrap="square" rtlCol="0">
            <a:spAutoFit/>
          </a:bodyPr>
          <a:lstStyle/>
          <a:p>
            <a:r>
              <a:rPr lang="en-GB" dirty="0" smtClean="0"/>
              <a:t>Effect on audience: Shakespeare’s era – Fearful of the witches’ power and Banquo’s challenge. </a:t>
            </a:r>
            <a:endParaRPr lang="en-GB" dirty="0"/>
          </a:p>
        </p:txBody>
      </p:sp>
      <p:cxnSp>
        <p:nvCxnSpPr>
          <p:cNvPr id="21" name="Elbow Connector 20"/>
          <p:cNvCxnSpPr/>
          <p:nvPr/>
        </p:nvCxnSpPr>
        <p:spPr>
          <a:xfrm rot="5400000" flipH="1" flipV="1">
            <a:off x="6893438" y="1346116"/>
            <a:ext cx="2089872" cy="13321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516216" y="548680"/>
            <a:ext cx="2627784" cy="369332"/>
          </a:xfrm>
          <a:prstGeom prst="rect">
            <a:avLst/>
          </a:prstGeom>
          <a:noFill/>
        </p:spPr>
        <p:txBody>
          <a:bodyPr wrap="square" rtlCol="0">
            <a:spAutoFit/>
          </a:bodyPr>
          <a:lstStyle/>
          <a:p>
            <a:r>
              <a:rPr lang="en-GB" dirty="0" smtClean="0"/>
              <a:t>Key theme – Supernatural </a:t>
            </a:r>
            <a:endParaRPr lang="en-GB" dirty="0"/>
          </a:p>
        </p:txBody>
      </p:sp>
      <p:cxnSp>
        <p:nvCxnSpPr>
          <p:cNvPr id="27" name="Straight Arrow Connector 26"/>
          <p:cNvCxnSpPr>
            <a:stCxn id="2" idx="1"/>
          </p:cNvCxnSpPr>
          <p:nvPr/>
        </p:nvCxnSpPr>
        <p:spPr>
          <a:xfrm flipH="1" flipV="1">
            <a:off x="1475656" y="3140968"/>
            <a:ext cx="504056" cy="3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8510" y="2636912"/>
            <a:ext cx="1584176" cy="1754326"/>
          </a:xfrm>
          <a:prstGeom prst="rect">
            <a:avLst/>
          </a:prstGeom>
          <a:noFill/>
        </p:spPr>
        <p:txBody>
          <a:bodyPr wrap="square" rtlCol="0">
            <a:spAutoFit/>
          </a:bodyPr>
          <a:lstStyle/>
          <a:p>
            <a:r>
              <a:rPr lang="en-GB" dirty="0" smtClean="0"/>
              <a:t>Connotations – Banquo does not fear them and tests the validity of their words.</a:t>
            </a:r>
            <a:endParaRPr lang="en-GB" dirty="0"/>
          </a:p>
        </p:txBody>
      </p:sp>
    </p:spTree>
    <p:extLst>
      <p:ext uri="{BB962C8B-B14F-4D97-AF65-F5344CB8AC3E}">
        <p14:creationId xmlns:p14="http://schemas.microsoft.com/office/powerpoint/2010/main" val="798813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8125301"/>
          </a:xfrm>
          <a:prstGeom prst="rect">
            <a:avLst/>
          </a:prstGeom>
          <a:noFill/>
        </p:spPr>
        <p:txBody>
          <a:bodyPr wrap="square" rtlCol="0">
            <a:spAutoFit/>
          </a:bodyPr>
          <a:lstStyle/>
          <a:p>
            <a:r>
              <a:rPr lang="en-GB" u="sng" dirty="0"/>
              <a:t>General points to note about </a:t>
            </a:r>
            <a:r>
              <a:rPr lang="en-GB" u="sng" dirty="0" smtClean="0"/>
              <a:t>the Supernatural in Macbeth:</a:t>
            </a:r>
            <a:endParaRPr lang="en-GB" u="sng" dirty="0"/>
          </a:p>
          <a:p>
            <a:endParaRPr lang="en-GB" dirty="0"/>
          </a:p>
          <a:p>
            <a:pPr marL="285750" indent="-285750">
              <a:buFont typeface="Arial" panose="020B0604020202020204" pitchFamily="34" charset="0"/>
              <a:buChar char="•"/>
            </a:pPr>
            <a:r>
              <a:rPr lang="en-GB" dirty="0" smtClean="0"/>
              <a:t>The witches are unnatural, supernatural beings. Banquo calls them ‘instruments of darkness” suggesting their devilish qualities and the fact that the things that they say are not as they seem. They are evil, their prophecies in Act 1 Scene 3 tempt Macbeth to actually kill the rightful King; the witches predictions of greatness are true BUT they don’t tell Macbeth about the price he will have to pay.</a:t>
            </a:r>
          </a:p>
          <a:p>
            <a:endParaRPr lang="en-GB" dirty="0"/>
          </a:p>
          <a:p>
            <a:pPr marL="285750" indent="-285750">
              <a:buFont typeface="Arial" panose="020B0604020202020204" pitchFamily="34" charset="0"/>
              <a:buChar char="•"/>
            </a:pPr>
            <a:r>
              <a:rPr lang="en-GB" dirty="0" smtClean="0"/>
              <a:t>Nature gets upset by evil deeds - Act 2 Scene 4. The witches plant the seed of darkness in Macbeth’s mind and as a result of breaking the Divine Right of Kings, the natural order is also broken.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The witches use of spells and the ingredients that they use would have been considered both frightening and disgusting “finger of birth-strangled babe, ditch delivered by a drab…” The spells that they cast show an inherent sense of evil and malevolence that is other worldly and devilish. Use of rhyming couplets, spells and short sentences make the witches sound unnatural and sinister.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In Act 4 Scene 1, the witches show Macbeth the apparitions and lead him into a false sense of security; they deliberately show him visions that they know he will misinterpret.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Macbeth and Lady Macbeth both express disturbances in their mind when they talk of seeing the visions of blood on their hands. In this play, blood is symbolic of guilt and actually leads Lady Macbeth to committing suicide when she cannot mentally wash the blood from her hands “out damned spot”.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194361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16632"/>
            <a:ext cx="8856984" cy="5355312"/>
          </a:xfrm>
          <a:prstGeom prst="rect">
            <a:avLst/>
          </a:prstGeom>
          <a:noFill/>
        </p:spPr>
        <p:txBody>
          <a:bodyPr wrap="square" rtlCol="0">
            <a:spAutoFit/>
          </a:bodyPr>
          <a:lstStyle/>
          <a:p>
            <a:pPr marL="285750" indent="-285750">
              <a:buFont typeface="Arial" panose="020B0604020202020204" pitchFamily="34" charset="0"/>
              <a:buChar char="•"/>
            </a:pPr>
            <a:r>
              <a:rPr lang="en-GB" dirty="0" smtClean="0"/>
              <a:t>Act 3 Scene 4 – Banquo’s ghost. Nobody sees the ghost apart from Macbeth. The ghost is a symbol of his guilt and the bloody course that Macbeth has chosen. It is ironic that the ghost is sitting in his seat as Banquo’s descendants will become King and this further heightens the drama of the scene. The ghost also unnerves Macbeth to the extent that he looks like a weak King in front of his royal guests (they start to become suspicious of him).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Lady Macbeth as the fourth witch – Act 1 Scene 5 is seen by theorists as evidence of Lady Macbeth being a witchlike and Gothic character, especially as her soliloquy talks of ravens, death, darkness, spirits, subverting the natural order (e.g. “take my milk for gall”) and power.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Madness – Act 2 Scene 1 (dagger hallucination), Act 3 Scene 4 (Banquo’s ghost) and Act 5 Scene 1 (Lady Macbeth sleepwalking) are all scenes which depict the madness of the Macbeths as a result of the supernatural. Whenever the supernatural is used as a theme, a deed of evil is committed.</a:t>
            </a:r>
          </a:p>
          <a:p>
            <a:pPr marL="285750" indent="-285750">
              <a:buFont typeface="Arial" panose="020B0604020202020204" pitchFamily="34" charset="0"/>
              <a:buChar char="•"/>
            </a:pPr>
            <a:endParaRPr lang="en-GB" dirty="0" smtClean="0"/>
          </a:p>
          <a:p>
            <a:endParaRPr lang="en-GB" dirty="0" smtClean="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0504432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TotalTime>
  <Words>2803</Words>
  <Application>Microsoft Office PowerPoint</Application>
  <PresentationFormat>On-screen Show (4:3)</PresentationFormat>
  <Paragraphs>316</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estams</cp:lastModifiedBy>
  <cp:revision>120</cp:revision>
  <cp:lastPrinted>2017-01-09T10:37:48Z</cp:lastPrinted>
  <dcterms:created xsi:type="dcterms:W3CDTF">2016-11-11T12:03:44Z</dcterms:created>
  <dcterms:modified xsi:type="dcterms:W3CDTF">2019-04-05T08:03:40Z</dcterms:modified>
</cp:coreProperties>
</file>