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56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6" d="100"/>
          <a:sy n="156" d="100"/>
        </p:scale>
        <p:origin x="-372" y="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A4954-EBF9-4C96-ACD6-B5B3DA1EE2D1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197C6-123C-44A9-9C49-F9E0DC6FE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33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E7209-9B67-4E78-9AB6-B6414B93425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885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784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28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023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421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19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749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87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62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819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472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479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E8D6E-0D53-4E9F-9039-0AC8E16DB162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12A14-A4B8-4606-AF62-1E7D84C3E9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92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google.co.uk/url?sa=i&amp;rct=j&amp;q=&amp;esrc=s&amp;source=images&amp;cd=&amp;cad=rja&amp;uact=8&amp;ved=2ahUKEwjFvLfD47XdAhXS26QKHQ1GCwEQjRx6BAgBEAU&amp;url=https://nl.freepik.com/vrije-vector/zakenman-met-de-rode-vlag-van-het-succes_1104531.htm&amp;psig=AOvVaw1_MyWf6xWCdhxK-U0NP6ag&amp;ust=1536852337902788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hyperlink" Target="https://www.google.co.uk/url?sa=i&amp;rct=j&amp;q=&amp;esrc=s&amp;source=images&amp;cd=&amp;cad=rja&amp;uact=8&amp;ved=2ahUKEwiVmYuZlr3eAhXsxoUKHcnRChYQjRx6BAgBEAU&amp;url=https://www.evelynlim.com/how-to-overcome-the-need-for-a-success-guarantee/&amp;psig=AOvVaw3lysn-YpZ2KJuyxr7PoSWu&amp;ust=1541504560468268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https://www.google.co.uk/url?sa=i&amp;rct=j&amp;q=&amp;esrc=s&amp;source=images&amp;cd=&amp;cad=rja&amp;uact=8&amp;ved=2ahUKEwih06zslb3eAhVBxxoKHb51AbUQjRx6BAgBEAU&amp;url=https://www.televox.com/4-ways-to-improve-patient-experience-through-doctor-patient-communication/&amp;psig=AOvVaw3--gMEeSZ1t0VaBBe3TmQc&amp;ust=1541504453140749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co.uk/url?sa=i&amp;rct=j&amp;q=&amp;esrc=s&amp;source=images&amp;cd=&amp;cad=rja&amp;uact=8&amp;ved=2ahUKEwijw8-F0-LfAhVvMewKHbGyBJYQjRx6BAgBEAU&amp;url=https://www.mycuppa.com.au/blog/june-2015&amp;psig=AOvVaw3tEp2iDUOm_XqUhLRJB7lf&amp;ust=1547190265381413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25" name="Group 24"/>
          <p:cNvGrpSpPr/>
          <p:nvPr/>
        </p:nvGrpSpPr>
        <p:grpSpPr>
          <a:xfrm>
            <a:off x="267235" y="1147603"/>
            <a:ext cx="8424936" cy="5328592"/>
            <a:chOff x="233949" y="1097562"/>
            <a:chExt cx="8481077" cy="5328592"/>
          </a:xfrm>
        </p:grpSpPr>
        <p:sp>
          <p:nvSpPr>
            <p:cNvPr id="4" name="Rectangle 3"/>
            <p:cNvSpPr/>
            <p:nvPr/>
          </p:nvSpPr>
          <p:spPr>
            <a:xfrm>
              <a:off x="233949" y="1097562"/>
              <a:ext cx="8481077" cy="53285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dirty="0" smtClean="0">
                  <a:solidFill>
                    <a:schemeClr val="tx1"/>
                  </a:solidFill>
                </a:rPr>
                <a:t>	</a:t>
              </a:r>
            </a:p>
            <a:p>
              <a:endParaRPr lang="en-GB" sz="3200" b="1" dirty="0">
                <a:solidFill>
                  <a:schemeClr val="tx1"/>
                </a:solidFill>
              </a:endParaRPr>
            </a:p>
            <a:p>
              <a:endParaRPr lang="en-GB" sz="3200" b="1" dirty="0" smtClean="0">
                <a:solidFill>
                  <a:schemeClr val="tx1"/>
                </a:solidFill>
              </a:endParaRPr>
            </a:p>
            <a:p>
              <a:endParaRPr lang="en-GB" sz="3200" b="1" dirty="0" smtClean="0">
                <a:solidFill>
                  <a:schemeClr val="tx1"/>
                </a:solidFill>
              </a:endParaRPr>
            </a:p>
            <a:p>
              <a:endParaRPr lang="en-GB" sz="3200" b="1" dirty="0">
                <a:solidFill>
                  <a:schemeClr val="tx1"/>
                </a:solidFill>
              </a:endParaRPr>
            </a:p>
            <a:p>
              <a:endParaRPr lang="en-GB" sz="3200" b="1" dirty="0">
                <a:solidFill>
                  <a:schemeClr val="tx1"/>
                </a:solidFill>
              </a:endParaRPr>
            </a:p>
            <a:p>
              <a:endParaRPr lang="en-GB" sz="3200" b="1" dirty="0">
                <a:solidFill>
                  <a:schemeClr val="tx1"/>
                </a:solidFill>
              </a:endParaRPr>
            </a:p>
            <a:p>
              <a:endParaRPr lang="en-GB" sz="3200" b="1" dirty="0" smtClean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716812" y="1101884"/>
              <a:ext cx="936104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164" y="488349"/>
            <a:ext cx="1687397" cy="1256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2569238" y="6381328"/>
            <a:ext cx="404018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Challenge is the tool with which teachers stretch </a:t>
            </a:r>
            <a:r>
              <a:rPr lang="en-GB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students.</a:t>
            </a:r>
            <a:endParaRPr lang="en-GB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71834" y="931579"/>
            <a:ext cx="404018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8" y="1274147"/>
            <a:ext cx="947555" cy="117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6" descr="Related image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0" y="-1501424"/>
            <a:ext cx="33623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084397" y="158905"/>
            <a:ext cx="2059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8-10</a:t>
            </a:r>
            <a:r>
              <a:rPr lang="en-GB" b="1" u="sng" baseline="30000" dirty="0" smtClean="0"/>
              <a:t>th</a:t>
            </a:r>
            <a:r>
              <a:rPr lang="en-GB" b="1" u="sng" dirty="0" smtClean="0"/>
              <a:t> January 2018</a:t>
            </a:r>
            <a:endParaRPr lang="en-GB" b="1" u="sng" dirty="0"/>
          </a:p>
        </p:txBody>
      </p:sp>
      <p:sp>
        <p:nvSpPr>
          <p:cNvPr id="14" name="TextBox 13"/>
          <p:cNvSpPr txBox="1"/>
          <p:nvPr/>
        </p:nvSpPr>
        <p:spPr>
          <a:xfrm>
            <a:off x="2601426" y="859537"/>
            <a:ext cx="4090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Timed Exam Practice</a:t>
            </a:r>
            <a:endParaRPr lang="en-GB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21895" y="1857164"/>
            <a:ext cx="66247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400" b="1" dirty="0" smtClean="0"/>
              <a:t>Use the </a:t>
            </a:r>
            <a:r>
              <a:rPr lang="en-GB" sz="2400" b="1" u="sng" dirty="0" smtClean="0">
                <a:solidFill>
                  <a:srgbClr val="00B050"/>
                </a:solidFill>
              </a:rPr>
              <a:t>reading strategy </a:t>
            </a:r>
            <a:r>
              <a:rPr lang="en-GB" sz="2400" b="1" dirty="0" smtClean="0"/>
              <a:t>taught to prep and plan your response.</a:t>
            </a:r>
          </a:p>
          <a:p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b="1" dirty="0" smtClean="0">
                <a:solidFill>
                  <a:srgbClr val="FF0000"/>
                </a:solidFill>
              </a:rPr>
              <a:t>Can you complete the task in the time recommended?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What is your individual target for improvement on this question?</a:t>
            </a:r>
          </a:p>
          <a:p>
            <a:pPr marL="457200" indent="-457200">
              <a:buFont typeface="+mj-lt"/>
              <a:buAutoNum type="arabicPeriod"/>
            </a:pP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 </a:t>
            </a:r>
            <a:r>
              <a:rPr lang="en-GB" sz="2400" b="1" dirty="0" smtClean="0">
                <a:solidFill>
                  <a:srgbClr val="00B050"/>
                </a:solidFill>
              </a:rPr>
              <a:t>How are you going to ensure you achieve or exceed your target grade?</a:t>
            </a:r>
          </a:p>
        </p:txBody>
      </p:sp>
    </p:spTree>
    <p:extLst>
      <p:ext uri="{BB962C8B-B14F-4D97-AF65-F5344CB8AC3E}">
        <p14:creationId xmlns:p14="http://schemas.microsoft.com/office/powerpoint/2010/main" val="349418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uarantee succes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72" y="1398157"/>
            <a:ext cx="1656184" cy="83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improv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584"/>
            <a:ext cx="1835696" cy="177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68143" y="2087925"/>
            <a:ext cx="3126497" cy="41549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pPr marL="342900" indent="-342900">
              <a:buAutoNum type="arabicPeriod"/>
            </a:pPr>
            <a:r>
              <a:rPr lang="en-GB" sz="2400" b="1" dirty="0" smtClean="0">
                <a:solidFill>
                  <a:srgbClr val="0070C0"/>
                </a:solidFill>
              </a:rPr>
              <a:t>Read</a:t>
            </a:r>
            <a:r>
              <a:rPr lang="en-GB" sz="2400" dirty="0" smtClean="0"/>
              <a:t> the </a:t>
            </a:r>
            <a:r>
              <a:rPr lang="en-GB" sz="2400" b="1" dirty="0" smtClean="0"/>
              <a:t>text </a:t>
            </a:r>
            <a:r>
              <a:rPr lang="en-GB" sz="2400" dirty="0" smtClean="0"/>
              <a:t>and highlight </a:t>
            </a:r>
            <a:r>
              <a:rPr lang="en-GB" sz="2400" b="1" u="sng" dirty="0" smtClean="0"/>
              <a:t>only</a:t>
            </a:r>
            <a:r>
              <a:rPr lang="en-GB" sz="2400" dirty="0" smtClean="0"/>
              <a:t> the key points of </a:t>
            </a:r>
            <a:r>
              <a:rPr lang="en-GB" sz="2400" b="1" dirty="0" smtClean="0"/>
              <a:t>each paragraph</a:t>
            </a:r>
            <a:r>
              <a:rPr lang="en-GB" sz="2400" dirty="0" smtClean="0"/>
              <a:t> as you read.</a:t>
            </a:r>
          </a:p>
          <a:p>
            <a:pPr marL="342900" indent="-342900">
              <a:buAutoNum type="arabicPeriod"/>
            </a:pPr>
            <a:endParaRPr lang="en-GB" sz="2400" dirty="0" smtClean="0"/>
          </a:p>
          <a:p>
            <a:pPr marL="342900" indent="-342900">
              <a:buAutoNum type="arabicPeriod"/>
            </a:pPr>
            <a:r>
              <a:rPr lang="en-GB" sz="2400" dirty="0" smtClean="0"/>
              <a:t>Next, </a:t>
            </a:r>
            <a:r>
              <a:rPr lang="en-GB" sz="2400" b="1" dirty="0" smtClean="0">
                <a:solidFill>
                  <a:srgbClr val="0070C0"/>
                </a:solidFill>
              </a:rPr>
              <a:t>summarise </a:t>
            </a:r>
            <a:r>
              <a:rPr lang="en-GB" sz="2400" b="1" dirty="0" smtClean="0"/>
              <a:t>briefly in the margin </a:t>
            </a:r>
            <a:r>
              <a:rPr lang="en-GB" sz="2400" dirty="0" smtClean="0"/>
              <a:t>what that paragraph is about.</a:t>
            </a:r>
            <a:endParaRPr lang="en-GB" sz="2400" dirty="0"/>
          </a:p>
        </p:txBody>
      </p:sp>
      <p:sp>
        <p:nvSpPr>
          <p:cNvPr id="5" name="Rectangle 4"/>
          <p:cNvSpPr/>
          <p:nvPr/>
        </p:nvSpPr>
        <p:spPr>
          <a:xfrm>
            <a:off x="1721832" y="250941"/>
            <a:ext cx="7272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your </a:t>
            </a:r>
            <a:r>
              <a:rPr lang="en-GB" sz="3200" b="1" dirty="0" smtClean="0">
                <a:solidFill>
                  <a:srgbClr val="0070C0"/>
                </a:solidFill>
              </a:rPr>
              <a:t>E</a:t>
            </a:r>
            <a:r>
              <a:rPr lang="en-GB" sz="3200" dirty="0" smtClean="0"/>
              <a:t>nglish </a:t>
            </a:r>
            <a:r>
              <a:rPr lang="en-GB" sz="3200" b="1" dirty="0" smtClean="0">
                <a:solidFill>
                  <a:srgbClr val="0070C0"/>
                </a:solidFill>
              </a:rPr>
              <a:t>E</a:t>
            </a:r>
            <a:r>
              <a:rPr lang="en-GB" sz="3200" dirty="0" smtClean="0"/>
              <a:t>xam </a:t>
            </a:r>
            <a:r>
              <a:rPr lang="en-GB" sz="3200" b="1" dirty="0" smtClean="0">
                <a:solidFill>
                  <a:srgbClr val="0070C0"/>
                </a:solidFill>
              </a:rPr>
              <a:t>R</a:t>
            </a:r>
            <a:r>
              <a:rPr lang="en-GB" sz="3200" dirty="0" smtClean="0"/>
              <a:t>esults by </a:t>
            </a:r>
            <a:r>
              <a:rPr lang="en-GB" sz="3200" b="1" u="sng" dirty="0" smtClean="0">
                <a:solidFill>
                  <a:srgbClr val="FF0000"/>
                </a:solidFill>
              </a:rPr>
              <a:t>READING</a:t>
            </a:r>
            <a:r>
              <a:rPr lang="en-GB" sz="3200" dirty="0" smtClean="0"/>
              <a:t> the extracts (</a:t>
            </a:r>
            <a:r>
              <a:rPr lang="en-GB" sz="3200" b="1" dirty="0" smtClean="0"/>
              <a:t>texts</a:t>
            </a:r>
            <a:r>
              <a:rPr lang="en-GB" sz="3200" dirty="0" smtClean="0"/>
              <a:t>) effectively.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3202" y="1441594"/>
            <a:ext cx="2156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Guarantee</a:t>
            </a:r>
            <a:endParaRPr lang="en-GB" sz="3600" dirty="0"/>
          </a:p>
        </p:txBody>
      </p:sp>
      <p:sp>
        <p:nvSpPr>
          <p:cNvPr id="7" name="Rectangle 6"/>
          <p:cNvSpPr/>
          <p:nvPr/>
        </p:nvSpPr>
        <p:spPr>
          <a:xfrm>
            <a:off x="4078770" y="1490765"/>
            <a:ext cx="4915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by using your </a:t>
            </a:r>
            <a:r>
              <a:rPr lang="en-GB" b="1" dirty="0" smtClean="0"/>
              <a:t>15 minutes reading time</a:t>
            </a:r>
            <a:r>
              <a:rPr lang="en-GB" dirty="0" smtClean="0"/>
              <a:t> </a:t>
            </a:r>
            <a:r>
              <a:rPr lang="en-GB" b="1" dirty="0" smtClean="0">
                <a:solidFill>
                  <a:srgbClr val="FF0000"/>
                </a:solidFill>
              </a:rPr>
              <a:t>effectively in </a:t>
            </a:r>
            <a:r>
              <a:rPr lang="en-GB" b="1" dirty="0" smtClean="0">
                <a:solidFill>
                  <a:srgbClr val="0070C0"/>
                </a:solidFill>
              </a:rPr>
              <a:t>2 simple steps</a:t>
            </a:r>
            <a:r>
              <a:rPr lang="en-GB" dirty="0" smtClean="0"/>
              <a:t>.  </a:t>
            </a:r>
            <a:r>
              <a:rPr lang="en-GB" b="1" dirty="0" smtClean="0">
                <a:solidFill>
                  <a:srgbClr val="FF0000"/>
                </a:solidFill>
              </a:rPr>
              <a:t>How?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3256" y="5661248"/>
            <a:ext cx="54726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FF0000"/>
                </a:solidFill>
              </a:rPr>
              <a:t> You will now know what the text is about </a:t>
            </a:r>
            <a:r>
              <a:rPr lang="en-GB" sz="1400" b="1" dirty="0" smtClean="0"/>
              <a:t>+</a:t>
            </a:r>
            <a:r>
              <a:rPr lang="en-GB" sz="1400" dirty="0" smtClean="0"/>
              <a:t> 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</a:rPr>
              <a:t>You have already highlighted key points, so evidence (quotes) are easy to find </a:t>
            </a:r>
            <a:r>
              <a:rPr lang="en-GB" sz="1400" dirty="0" smtClean="0"/>
              <a:t>= </a:t>
            </a:r>
            <a:r>
              <a:rPr lang="en-GB" sz="1400" b="1" dirty="0" smtClean="0">
                <a:solidFill>
                  <a:srgbClr val="00B050"/>
                </a:solidFill>
              </a:rPr>
              <a:t>Effective responses to all questions. </a:t>
            </a:r>
            <a:endParaRPr lang="en-GB" sz="1400" b="1" dirty="0">
              <a:solidFill>
                <a:srgbClr val="00B05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0" y="6519446"/>
            <a:ext cx="9144000" cy="33855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9" name="Picture 5" descr="C:\Users\estams.UNIVERSE.009\AppData\Local\Microsoft\Windows\Temporary Internet Files\Content.IE5\1L2CMQ5W\IMG_25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276872"/>
            <a:ext cx="2281825" cy="326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estams.UNIVERSE.009\AppData\Local\Microsoft\Windows\Temporary Internet Files\Content.IE5\BAZED3S2\IMG_253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62209"/>
            <a:ext cx="2316509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682722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07504" y="6519446"/>
            <a:ext cx="8613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You can apply this technique to any subject that requires you to read a text and respond to questions.</a:t>
            </a:r>
            <a:endParaRPr lang="en-GB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264864" y="0"/>
            <a:ext cx="2481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 smtClean="0"/>
              <a:t>Fail to plan = plan to fail.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352597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620688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/>
              <a:t>MACBETH</a:t>
            </a:r>
            <a:endParaRPr lang="en-GB" dirty="0"/>
          </a:p>
          <a:p>
            <a:r>
              <a:rPr lang="en-GB" dirty="0"/>
              <a:t>Read the following extract from Act 1, Scene 7 and then answer the question that follows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At this point in the play, Macbeth is speaking.  He has just left the state dinner and is suddenly worried about their plan of killing King Duncan.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12661" y="19479"/>
            <a:ext cx="427110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u="sng" dirty="0" smtClean="0"/>
              <a:t>TIMED EXAM PRACTICE </a:t>
            </a:r>
          </a:p>
          <a:p>
            <a:r>
              <a:rPr lang="en-GB" dirty="0" smtClean="0"/>
              <a:t>Spend 45 minutes on this question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26661" y="2375014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/>
              <a:t>If it were done when 'tis done, then '</a:t>
            </a:r>
            <a:r>
              <a:rPr lang="en-GB" sz="1000" dirty="0" err="1"/>
              <a:t>twere</a:t>
            </a:r>
            <a:r>
              <a:rPr lang="en-GB" sz="1000" dirty="0"/>
              <a:t> well</a:t>
            </a:r>
            <a:br>
              <a:rPr lang="en-GB" sz="1000" dirty="0"/>
            </a:br>
            <a:r>
              <a:rPr lang="en-GB" sz="1000" dirty="0"/>
              <a:t>It were done quickly: if the assassination</a:t>
            </a:r>
            <a:br>
              <a:rPr lang="en-GB" sz="1000" dirty="0"/>
            </a:br>
            <a:r>
              <a:rPr lang="en-GB" sz="1000" dirty="0"/>
              <a:t>Could trammel up the consequence, and catch</a:t>
            </a:r>
            <a:br>
              <a:rPr lang="en-GB" sz="1000" dirty="0"/>
            </a:br>
            <a:r>
              <a:rPr lang="en-GB" sz="1000" dirty="0"/>
              <a:t>With his surcease success; that but this blow</a:t>
            </a:r>
            <a:br>
              <a:rPr lang="en-GB" sz="1000" dirty="0"/>
            </a:br>
            <a:r>
              <a:rPr lang="en-GB" sz="1000" dirty="0"/>
              <a:t>Might be the be-all and the end-all here,</a:t>
            </a:r>
            <a:br>
              <a:rPr lang="en-GB" sz="1000" dirty="0"/>
            </a:br>
            <a:r>
              <a:rPr lang="en-GB" sz="1000" dirty="0"/>
              <a:t>But here, upon this bank and shoal of time,</a:t>
            </a:r>
            <a:br>
              <a:rPr lang="en-GB" sz="1000" dirty="0"/>
            </a:br>
            <a:r>
              <a:rPr lang="en-GB" sz="1000" dirty="0" err="1"/>
              <a:t>We'ld</a:t>
            </a:r>
            <a:r>
              <a:rPr lang="en-GB" sz="1000" dirty="0"/>
              <a:t> jump the life to come. But in these cases</a:t>
            </a:r>
            <a:br>
              <a:rPr lang="en-GB" sz="1000" dirty="0"/>
            </a:br>
            <a:r>
              <a:rPr lang="en-GB" sz="1000" dirty="0"/>
              <a:t>We still have judgment here; that we but teach</a:t>
            </a:r>
            <a:br>
              <a:rPr lang="en-GB" sz="1000" dirty="0"/>
            </a:br>
            <a:r>
              <a:rPr lang="en-GB" sz="1000" dirty="0"/>
              <a:t>Bloody instructions, which, being taught, return</a:t>
            </a:r>
            <a:br>
              <a:rPr lang="en-GB" sz="1000" dirty="0"/>
            </a:br>
            <a:r>
              <a:rPr lang="en-GB" sz="1000" dirty="0"/>
              <a:t>To plague the inventor: this even-handed justice</a:t>
            </a:r>
            <a:br>
              <a:rPr lang="en-GB" sz="1000" dirty="0"/>
            </a:br>
            <a:r>
              <a:rPr lang="en-GB" sz="1000" dirty="0"/>
              <a:t>Commends the ingredients of our </a:t>
            </a:r>
            <a:r>
              <a:rPr lang="en-GB" sz="1000" dirty="0" err="1"/>
              <a:t>poison'd</a:t>
            </a:r>
            <a:r>
              <a:rPr lang="en-GB" sz="1000" dirty="0"/>
              <a:t> chalice</a:t>
            </a:r>
            <a:br>
              <a:rPr lang="en-GB" sz="1000" dirty="0"/>
            </a:br>
            <a:r>
              <a:rPr lang="en-GB" sz="1000" dirty="0"/>
              <a:t>To our own lips. He's here in double trust;</a:t>
            </a:r>
            <a:br>
              <a:rPr lang="en-GB" sz="1000" dirty="0"/>
            </a:br>
            <a:r>
              <a:rPr lang="en-GB" sz="1000" dirty="0"/>
              <a:t>First, as I am his kinsman and his subject,</a:t>
            </a:r>
            <a:br>
              <a:rPr lang="en-GB" sz="1000" dirty="0"/>
            </a:br>
            <a:r>
              <a:rPr lang="en-GB" sz="1000" dirty="0"/>
              <a:t>Strong both against the deed; then, as his host,</a:t>
            </a:r>
            <a:br>
              <a:rPr lang="en-GB" sz="1000" dirty="0"/>
            </a:br>
            <a:r>
              <a:rPr lang="en-GB" sz="1000" dirty="0"/>
              <a:t>Who should against his murderer shut the door,</a:t>
            </a:r>
            <a:br>
              <a:rPr lang="en-GB" sz="1000" dirty="0"/>
            </a:br>
            <a:r>
              <a:rPr lang="en-GB" sz="1000" dirty="0"/>
              <a:t>Not bear the knife myself. Besides, this Duncan</a:t>
            </a:r>
            <a:br>
              <a:rPr lang="en-GB" sz="1000" dirty="0"/>
            </a:br>
            <a:r>
              <a:rPr lang="en-GB" sz="1000" dirty="0"/>
              <a:t>Hath borne his faculties so meek, hath been</a:t>
            </a:r>
            <a:br>
              <a:rPr lang="en-GB" sz="1000" dirty="0"/>
            </a:br>
            <a:r>
              <a:rPr lang="en-GB" sz="1000" dirty="0"/>
              <a:t>So clear in his great office, that his virtues</a:t>
            </a:r>
            <a:br>
              <a:rPr lang="en-GB" sz="1000" dirty="0"/>
            </a:br>
            <a:r>
              <a:rPr lang="en-GB" sz="1000" dirty="0"/>
              <a:t>Will plead like angels, trumpet-tongued, against</a:t>
            </a:r>
            <a:br>
              <a:rPr lang="en-GB" sz="1000" dirty="0"/>
            </a:br>
            <a:r>
              <a:rPr lang="en-GB" sz="1000" dirty="0"/>
              <a:t>The deep damnation of his taking-off;</a:t>
            </a:r>
            <a:br>
              <a:rPr lang="en-GB" sz="1000" dirty="0"/>
            </a:br>
            <a:r>
              <a:rPr lang="en-GB" sz="1000" dirty="0"/>
              <a:t>And pity, like a naked new-born babe,</a:t>
            </a:r>
            <a:br>
              <a:rPr lang="en-GB" sz="1000" dirty="0"/>
            </a:br>
            <a:r>
              <a:rPr lang="en-GB" sz="1000" dirty="0"/>
              <a:t>Striding the blast, or heaven's cherubim, horsed</a:t>
            </a:r>
            <a:br>
              <a:rPr lang="en-GB" sz="1000" dirty="0"/>
            </a:br>
            <a:r>
              <a:rPr lang="en-GB" sz="1000" dirty="0"/>
              <a:t>Upon the sightless couriers of the air,</a:t>
            </a:r>
            <a:br>
              <a:rPr lang="en-GB" sz="1000" dirty="0"/>
            </a:br>
            <a:r>
              <a:rPr lang="en-GB" sz="1000" dirty="0"/>
              <a:t>Shall blow the horrid deed in every eye,</a:t>
            </a:r>
            <a:br>
              <a:rPr lang="en-GB" sz="1000" dirty="0"/>
            </a:br>
            <a:r>
              <a:rPr lang="en-GB" sz="1000" dirty="0"/>
              <a:t>That tears shall drown the wind. I have no spur</a:t>
            </a:r>
            <a:br>
              <a:rPr lang="en-GB" sz="1000" dirty="0"/>
            </a:br>
            <a:r>
              <a:rPr lang="en-GB" sz="1000" dirty="0"/>
              <a:t>To prick the sides of my intent, but only</a:t>
            </a:r>
            <a:br>
              <a:rPr lang="en-GB" sz="1000" dirty="0"/>
            </a:br>
            <a:r>
              <a:rPr lang="en-GB" sz="1000" dirty="0"/>
              <a:t>Vaulting ambition, which </a:t>
            </a:r>
            <a:r>
              <a:rPr lang="en-GB" sz="1000" dirty="0" err="1"/>
              <a:t>o'erleaps</a:t>
            </a:r>
            <a:r>
              <a:rPr lang="en-GB" sz="1000" dirty="0"/>
              <a:t> itself</a:t>
            </a:r>
            <a:br>
              <a:rPr lang="en-GB" sz="1000" dirty="0"/>
            </a:br>
            <a:r>
              <a:rPr lang="en-GB" sz="1000" dirty="0"/>
              <a:t>And falls on the other.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6038" y="2375013"/>
            <a:ext cx="4176464" cy="44012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427984" y="278092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 smtClean="0"/>
              <a:t>TASK:</a:t>
            </a:r>
          </a:p>
          <a:p>
            <a:endParaRPr lang="en-GB" b="1" dirty="0"/>
          </a:p>
          <a:p>
            <a:r>
              <a:rPr lang="en-GB" b="1" dirty="0" smtClean="0"/>
              <a:t>Starting </a:t>
            </a:r>
            <a:r>
              <a:rPr lang="en-GB" b="1" dirty="0"/>
              <a:t>with the speech</a:t>
            </a:r>
            <a:r>
              <a:rPr lang="en-GB" dirty="0"/>
              <a:t>, explore how Shakespeare presents Macbeth’s state of mind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b="1" dirty="0"/>
              <a:t>Write about: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GB" dirty="0"/>
              <a:t>How Shakespeare </a:t>
            </a:r>
            <a:r>
              <a:rPr lang="en-GB" dirty="0" err="1"/>
              <a:t>presentsa</a:t>
            </a:r>
            <a:r>
              <a:rPr lang="en-GB" dirty="0"/>
              <a:t> Macbeth’s state of mind in the extract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GB" dirty="0"/>
              <a:t>How Shakespeare presents Macbeth’s state of mind in the play as a whole.</a:t>
            </a:r>
          </a:p>
          <a:p>
            <a:r>
              <a:rPr lang="en-GB" dirty="0"/>
              <a:t>               		  	</a:t>
            </a:r>
            <a:r>
              <a:rPr lang="en-GB" b="1" dirty="0"/>
              <a:t>[30 marks]</a:t>
            </a:r>
            <a:endParaRPr lang="en-GB" dirty="0"/>
          </a:p>
          <a:p>
            <a:r>
              <a:rPr lang="en-GB" b="1" dirty="0"/>
              <a:t>                                		</a:t>
            </a:r>
            <a:r>
              <a:rPr lang="en-GB" b="1" dirty="0" smtClean="0"/>
              <a:t>AO4  </a:t>
            </a:r>
            <a:r>
              <a:rPr lang="en-GB" b="1" dirty="0"/>
              <a:t>[4 marks]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49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779912" y="2852936"/>
            <a:ext cx="5328592" cy="392328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499992" y="765191"/>
            <a:ext cx="4392488" cy="20216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59776" y="864810"/>
            <a:ext cx="4248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i="1" dirty="0"/>
              <a:t>MACBETH</a:t>
            </a:r>
            <a:endParaRPr lang="en-GB" sz="1200" dirty="0"/>
          </a:p>
          <a:p>
            <a:r>
              <a:rPr lang="en-GB" sz="1200" dirty="0"/>
              <a:t>Read the following extract from Act 1, Scene 7 and then answer the question that follows</a:t>
            </a:r>
            <a:r>
              <a:rPr lang="en-GB" sz="1200" dirty="0" smtClean="0"/>
              <a:t>.</a:t>
            </a:r>
          </a:p>
          <a:p>
            <a:endParaRPr lang="en-GB" sz="1200" dirty="0"/>
          </a:p>
          <a:p>
            <a:r>
              <a:rPr lang="en-GB" sz="1200" dirty="0"/>
              <a:t>At this point in the play, Macbeth is speaking.  He has just left the state dinner and is suddenly worried about their plan of killing King Duncan.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53805" y="-106253"/>
            <a:ext cx="56854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u="sng" dirty="0" smtClean="0">
                <a:solidFill>
                  <a:srgbClr val="00B050"/>
                </a:solidFill>
              </a:rPr>
              <a:t>Self/PEER ASSESSMENT</a:t>
            </a:r>
          </a:p>
          <a:p>
            <a:pPr algn="ctr"/>
            <a:r>
              <a:rPr lang="en-GB" sz="1200" b="1" dirty="0" smtClean="0"/>
              <a:t>Spend 45 minutes on this question.</a:t>
            </a:r>
            <a:endParaRPr lang="en-GB" sz="1200" b="1" dirty="0"/>
          </a:p>
        </p:txBody>
      </p:sp>
      <p:sp>
        <p:nvSpPr>
          <p:cNvPr id="4" name="Rectangle 3"/>
          <p:cNvSpPr/>
          <p:nvPr/>
        </p:nvSpPr>
        <p:spPr>
          <a:xfrm>
            <a:off x="426661" y="2375014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/>
              <a:t>If it were done when 'tis done, then '</a:t>
            </a:r>
            <a:r>
              <a:rPr lang="en-GB" sz="1000" dirty="0" err="1"/>
              <a:t>twere</a:t>
            </a:r>
            <a:r>
              <a:rPr lang="en-GB" sz="1000" dirty="0"/>
              <a:t> well</a:t>
            </a:r>
            <a:br>
              <a:rPr lang="en-GB" sz="1000" dirty="0"/>
            </a:br>
            <a:r>
              <a:rPr lang="en-GB" sz="1000" dirty="0"/>
              <a:t>It were done quickly: if the assassination</a:t>
            </a:r>
            <a:br>
              <a:rPr lang="en-GB" sz="1000" dirty="0"/>
            </a:br>
            <a:r>
              <a:rPr lang="en-GB" sz="1000" dirty="0"/>
              <a:t>Could trammel up the consequence, and catch</a:t>
            </a:r>
            <a:br>
              <a:rPr lang="en-GB" sz="1000" dirty="0"/>
            </a:br>
            <a:r>
              <a:rPr lang="en-GB" sz="1000" dirty="0"/>
              <a:t>With his surcease success; that but this blow</a:t>
            </a:r>
            <a:br>
              <a:rPr lang="en-GB" sz="1000" dirty="0"/>
            </a:br>
            <a:r>
              <a:rPr lang="en-GB" sz="1000" dirty="0"/>
              <a:t>Might be the be-all and the end-all here,</a:t>
            </a:r>
            <a:br>
              <a:rPr lang="en-GB" sz="1000" dirty="0"/>
            </a:br>
            <a:r>
              <a:rPr lang="en-GB" sz="1000" dirty="0"/>
              <a:t>But here, upon this bank and shoal of time,</a:t>
            </a:r>
            <a:br>
              <a:rPr lang="en-GB" sz="1000" dirty="0"/>
            </a:br>
            <a:r>
              <a:rPr lang="en-GB" sz="1000" dirty="0" err="1"/>
              <a:t>We'ld</a:t>
            </a:r>
            <a:r>
              <a:rPr lang="en-GB" sz="1000" dirty="0"/>
              <a:t> jump the life to come. But in these cases</a:t>
            </a:r>
            <a:br>
              <a:rPr lang="en-GB" sz="1000" dirty="0"/>
            </a:br>
            <a:r>
              <a:rPr lang="en-GB" sz="1000" dirty="0"/>
              <a:t>We still have judgment here; that we but teach</a:t>
            </a:r>
            <a:br>
              <a:rPr lang="en-GB" sz="1000" dirty="0"/>
            </a:br>
            <a:r>
              <a:rPr lang="en-GB" sz="1000" dirty="0"/>
              <a:t>Bloody instructions, which, being taught, return</a:t>
            </a:r>
            <a:br>
              <a:rPr lang="en-GB" sz="1000" dirty="0"/>
            </a:br>
            <a:r>
              <a:rPr lang="en-GB" sz="1000" dirty="0"/>
              <a:t>To plague the inventor: this even-handed justice</a:t>
            </a:r>
            <a:br>
              <a:rPr lang="en-GB" sz="1000" dirty="0"/>
            </a:br>
            <a:r>
              <a:rPr lang="en-GB" sz="1000" dirty="0"/>
              <a:t>Commends the ingredients of our </a:t>
            </a:r>
            <a:r>
              <a:rPr lang="en-GB" sz="1000" dirty="0" err="1"/>
              <a:t>poison'd</a:t>
            </a:r>
            <a:r>
              <a:rPr lang="en-GB" sz="1000" dirty="0"/>
              <a:t> chalice</a:t>
            </a:r>
            <a:br>
              <a:rPr lang="en-GB" sz="1000" dirty="0"/>
            </a:br>
            <a:r>
              <a:rPr lang="en-GB" sz="1000" dirty="0"/>
              <a:t>To our own lips. He's here in double trust;</a:t>
            </a:r>
            <a:br>
              <a:rPr lang="en-GB" sz="1000" dirty="0"/>
            </a:br>
            <a:r>
              <a:rPr lang="en-GB" sz="1000" dirty="0"/>
              <a:t>First, as I am his kinsman and his subject,</a:t>
            </a:r>
            <a:br>
              <a:rPr lang="en-GB" sz="1000" dirty="0"/>
            </a:br>
            <a:r>
              <a:rPr lang="en-GB" sz="1000" dirty="0"/>
              <a:t>Strong both against the deed; then, as his host,</a:t>
            </a:r>
            <a:br>
              <a:rPr lang="en-GB" sz="1000" dirty="0"/>
            </a:br>
            <a:r>
              <a:rPr lang="en-GB" sz="1000" dirty="0"/>
              <a:t>Who should against his murderer shut the door,</a:t>
            </a:r>
            <a:br>
              <a:rPr lang="en-GB" sz="1000" dirty="0"/>
            </a:br>
            <a:r>
              <a:rPr lang="en-GB" sz="1000" dirty="0"/>
              <a:t>Not bear the knife myself. Besides, this Duncan</a:t>
            </a:r>
            <a:br>
              <a:rPr lang="en-GB" sz="1000" dirty="0"/>
            </a:br>
            <a:r>
              <a:rPr lang="en-GB" sz="1000" dirty="0"/>
              <a:t>Hath borne his faculties so meek, hath been</a:t>
            </a:r>
            <a:br>
              <a:rPr lang="en-GB" sz="1000" dirty="0"/>
            </a:br>
            <a:r>
              <a:rPr lang="en-GB" sz="1000" dirty="0"/>
              <a:t>So clear in his great office, that his virtues</a:t>
            </a:r>
            <a:br>
              <a:rPr lang="en-GB" sz="1000" dirty="0"/>
            </a:br>
            <a:r>
              <a:rPr lang="en-GB" sz="1000" dirty="0"/>
              <a:t>Will plead like angels, trumpet-tongued, against</a:t>
            </a:r>
            <a:br>
              <a:rPr lang="en-GB" sz="1000" dirty="0"/>
            </a:br>
            <a:r>
              <a:rPr lang="en-GB" sz="1000" dirty="0"/>
              <a:t>The deep damnation of his taking-off;</a:t>
            </a:r>
            <a:br>
              <a:rPr lang="en-GB" sz="1000" dirty="0"/>
            </a:br>
            <a:r>
              <a:rPr lang="en-GB" sz="1000" dirty="0"/>
              <a:t>And pity, like a naked new-born babe,</a:t>
            </a:r>
            <a:br>
              <a:rPr lang="en-GB" sz="1000" dirty="0"/>
            </a:br>
            <a:r>
              <a:rPr lang="en-GB" sz="1000" dirty="0"/>
              <a:t>Striding the blast, or heaven's cherubim, horsed</a:t>
            </a:r>
            <a:br>
              <a:rPr lang="en-GB" sz="1000" dirty="0"/>
            </a:br>
            <a:r>
              <a:rPr lang="en-GB" sz="1000" dirty="0"/>
              <a:t>Upon the sightless couriers of the air,</a:t>
            </a:r>
            <a:br>
              <a:rPr lang="en-GB" sz="1000" dirty="0"/>
            </a:br>
            <a:r>
              <a:rPr lang="en-GB" sz="1000" dirty="0"/>
              <a:t>Shall blow the horrid deed in every eye,</a:t>
            </a:r>
            <a:br>
              <a:rPr lang="en-GB" sz="1000" dirty="0"/>
            </a:br>
            <a:r>
              <a:rPr lang="en-GB" sz="1000" dirty="0"/>
              <a:t>That tears shall drown the wind. I have no spur</a:t>
            </a:r>
            <a:br>
              <a:rPr lang="en-GB" sz="1000" dirty="0"/>
            </a:br>
            <a:r>
              <a:rPr lang="en-GB" sz="1000" dirty="0"/>
              <a:t>To prick the sides of my intent, but only</a:t>
            </a:r>
            <a:br>
              <a:rPr lang="en-GB" sz="1000" dirty="0"/>
            </a:br>
            <a:r>
              <a:rPr lang="en-GB" sz="1000" dirty="0"/>
              <a:t>Vaulting ambition, which </a:t>
            </a:r>
            <a:r>
              <a:rPr lang="en-GB" sz="1000" dirty="0" err="1"/>
              <a:t>o'erleaps</a:t>
            </a:r>
            <a:r>
              <a:rPr lang="en-GB" sz="1000" dirty="0"/>
              <a:t> itself</a:t>
            </a:r>
            <a:br>
              <a:rPr lang="en-GB" sz="1000" dirty="0"/>
            </a:br>
            <a:r>
              <a:rPr lang="en-GB" sz="1000" dirty="0"/>
              <a:t>And falls on the other.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6038" y="2375013"/>
            <a:ext cx="3569858" cy="44012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644008" y="847854"/>
            <a:ext cx="42484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u="sng" dirty="0" smtClean="0"/>
              <a:t>TASK:</a:t>
            </a:r>
            <a:endParaRPr lang="en-GB" sz="1200" b="1" u="sng" dirty="0"/>
          </a:p>
          <a:p>
            <a:r>
              <a:rPr lang="en-GB" sz="1200" b="1" dirty="0" smtClean="0"/>
              <a:t>Starting </a:t>
            </a:r>
            <a:r>
              <a:rPr lang="en-GB" sz="1200" b="1" dirty="0"/>
              <a:t>with the speech</a:t>
            </a:r>
            <a:r>
              <a:rPr lang="en-GB" sz="1200" dirty="0"/>
              <a:t>, explore how Shakespeare presents Macbeth’s state of mind</a:t>
            </a:r>
            <a:r>
              <a:rPr lang="en-GB" sz="1200" dirty="0" smtClean="0"/>
              <a:t>.</a:t>
            </a:r>
            <a:endParaRPr lang="en-GB" sz="1200" dirty="0"/>
          </a:p>
          <a:p>
            <a:r>
              <a:rPr lang="en-GB" sz="1200" b="1" dirty="0"/>
              <a:t>Write about: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GB" sz="1200" dirty="0"/>
              <a:t>How Shakespeare </a:t>
            </a:r>
            <a:r>
              <a:rPr lang="en-GB" sz="1200" dirty="0" err="1"/>
              <a:t>presentsa</a:t>
            </a:r>
            <a:r>
              <a:rPr lang="en-GB" sz="1200" dirty="0"/>
              <a:t> Macbeth’s state of mind in the extract</a:t>
            </a:r>
          </a:p>
          <a:p>
            <a:pPr marL="342900" lvl="0" indent="-342900">
              <a:buFont typeface="+mj-lt"/>
              <a:buAutoNum type="alphaLcParenR"/>
            </a:pPr>
            <a:r>
              <a:rPr lang="en-GB" sz="1200" dirty="0"/>
              <a:t>How Shakespeare presents Macbeth’s state of mind in the play as a whole.</a:t>
            </a:r>
          </a:p>
          <a:p>
            <a:r>
              <a:rPr lang="en-GB" sz="1200" dirty="0"/>
              <a:t>               		</a:t>
            </a:r>
            <a:r>
              <a:rPr lang="en-GB" sz="1200" dirty="0" smtClean="0"/>
              <a:t>  	</a:t>
            </a:r>
            <a:r>
              <a:rPr lang="en-GB" sz="1200" b="1" dirty="0" smtClean="0"/>
              <a:t>[</a:t>
            </a:r>
            <a:r>
              <a:rPr lang="en-GB" sz="1200" b="1" dirty="0"/>
              <a:t>30 marks]</a:t>
            </a:r>
            <a:endParaRPr lang="en-GB" sz="1200" dirty="0"/>
          </a:p>
          <a:p>
            <a:r>
              <a:rPr lang="en-GB" sz="1200" b="1" dirty="0"/>
              <a:t>                                		</a:t>
            </a:r>
            <a:r>
              <a:rPr lang="en-GB" sz="1200" b="1" dirty="0" smtClean="0"/>
              <a:t>AO4  </a:t>
            </a:r>
            <a:r>
              <a:rPr lang="en-GB" sz="1200" b="1" dirty="0"/>
              <a:t>[4 marks]</a:t>
            </a:r>
            <a:endParaRPr lang="en-GB" sz="1200" dirty="0"/>
          </a:p>
        </p:txBody>
      </p:sp>
      <p:sp>
        <p:nvSpPr>
          <p:cNvPr id="7" name="Rectangle 6"/>
          <p:cNvSpPr/>
          <p:nvPr/>
        </p:nvSpPr>
        <p:spPr>
          <a:xfrm>
            <a:off x="38751" y="765191"/>
            <a:ext cx="4361946" cy="14538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3779913" y="2924944"/>
            <a:ext cx="518457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</a:rPr>
              <a:t>FOR AN EFFECTIVE RESPONSE: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1" dirty="0" smtClean="0"/>
              <a:t>Did you </a:t>
            </a:r>
            <a:r>
              <a:rPr lang="en-GB" sz="1600" b="1" dirty="0" smtClean="0">
                <a:solidFill>
                  <a:srgbClr val="00B050"/>
                </a:solidFill>
              </a:rPr>
              <a:t>manage your time </a:t>
            </a:r>
            <a:r>
              <a:rPr lang="en-GB" sz="1600" b="1" dirty="0" smtClean="0"/>
              <a:t>effectively?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1" dirty="0" smtClean="0"/>
              <a:t>Did you use the reading strategy to plan effectively?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1" dirty="0" smtClean="0"/>
              <a:t>Did you complete a </a:t>
            </a:r>
            <a:r>
              <a:rPr lang="en-GB" sz="1600" b="1" dirty="0" smtClean="0">
                <a:solidFill>
                  <a:srgbClr val="00B050"/>
                </a:solidFill>
              </a:rPr>
              <a:t>fully structured</a:t>
            </a:r>
            <a:r>
              <a:rPr lang="en-GB" sz="1600" b="1" dirty="0" smtClean="0"/>
              <a:t> essay style response?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1" dirty="0" smtClean="0"/>
              <a:t>Did you complete a </a:t>
            </a:r>
            <a:r>
              <a:rPr lang="en-GB" sz="1600" b="1" dirty="0" smtClean="0">
                <a:solidFill>
                  <a:srgbClr val="00B050"/>
                </a:solidFill>
              </a:rPr>
              <a:t>close analysis of the extract </a:t>
            </a:r>
            <a:r>
              <a:rPr lang="en-GB" sz="1600" b="1" dirty="0" smtClean="0"/>
              <a:t>using a </a:t>
            </a:r>
            <a:r>
              <a:rPr lang="en-GB" sz="1600" b="1" dirty="0" smtClean="0">
                <a:solidFill>
                  <a:srgbClr val="00B050"/>
                </a:solidFill>
              </a:rPr>
              <a:t>judicious range of quotes</a:t>
            </a:r>
            <a:r>
              <a:rPr lang="en-GB" sz="1600" b="1" dirty="0" smtClean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1" dirty="0" smtClean="0"/>
              <a:t>Did you give a </a:t>
            </a:r>
            <a:r>
              <a:rPr lang="en-GB" sz="1600" b="1" dirty="0" smtClean="0">
                <a:solidFill>
                  <a:srgbClr val="00B050"/>
                </a:solidFill>
              </a:rPr>
              <a:t>holistic view of his state of mind throughout the play</a:t>
            </a:r>
            <a:r>
              <a:rPr lang="en-GB" sz="1600" b="1" dirty="0" smtClean="0"/>
              <a:t>; selecting the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1" dirty="0" smtClean="0">
                <a:solidFill>
                  <a:srgbClr val="00B050"/>
                </a:solidFill>
              </a:rPr>
              <a:t>Key scenes </a:t>
            </a:r>
            <a:r>
              <a:rPr lang="en-GB" sz="1600" b="1" dirty="0" smtClean="0"/>
              <a:t>to explore?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1" dirty="0" smtClean="0"/>
              <a:t>Did you </a:t>
            </a:r>
            <a:r>
              <a:rPr lang="en-GB" sz="1600" b="1" dirty="0" smtClean="0">
                <a:solidFill>
                  <a:srgbClr val="00B050"/>
                </a:solidFill>
              </a:rPr>
              <a:t>lead with and consistently make links to context, themes, writer’s intent and impact on audience</a:t>
            </a:r>
            <a:r>
              <a:rPr lang="en-GB" sz="1600" b="1" dirty="0" smtClean="0"/>
              <a:t> throughout?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1" dirty="0" smtClean="0"/>
              <a:t>How effective is your </a:t>
            </a:r>
            <a:r>
              <a:rPr lang="en-GB" sz="1600" b="1" u="sng" dirty="0" smtClean="0"/>
              <a:t>AO4</a:t>
            </a:r>
            <a:r>
              <a:rPr lang="en-GB" sz="1600" b="1" dirty="0" smtClean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1" dirty="0" smtClean="0">
                <a:solidFill>
                  <a:srgbClr val="FF0000"/>
                </a:solidFill>
              </a:rPr>
              <a:t>Did you achieve or exceed your target grade?</a:t>
            </a:r>
          </a:p>
          <a:p>
            <a:endParaRPr lang="en-GB" b="1" dirty="0">
              <a:solidFill>
                <a:srgbClr val="00B050"/>
              </a:solidFill>
            </a:endParaRPr>
          </a:p>
        </p:txBody>
      </p:sp>
      <p:pic>
        <p:nvPicPr>
          <p:cNvPr id="1026" name="Picture 2" descr="Related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84982"/>
            <a:ext cx="648072" cy="64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lated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583" y="2924944"/>
            <a:ext cx="648072" cy="64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elated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6134807"/>
            <a:ext cx="648072" cy="64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01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517</Words>
  <Application>Microsoft Office PowerPoint</Application>
  <PresentationFormat>On-screen Show (4:3)</PresentationFormat>
  <Paragraphs>67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Harlington Community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estams</dc:creator>
  <cp:lastModifiedBy>estams</cp:lastModifiedBy>
  <cp:revision>17</cp:revision>
  <dcterms:created xsi:type="dcterms:W3CDTF">2018-11-05T11:27:02Z</dcterms:created>
  <dcterms:modified xsi:type="dcterms:W3CDTF">2019-04-05T08:04:17Z</dcterms:modified>
</cp:coreProperties>
</file>